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353" r:id="rId3"/>
    <p:sldId id="360" r:id="rId4"/>
    <p:sldId id="356" r:id="rId5"/>
    <p:sldId id="359" r:id="rId6"/>
    <p:sldId id="357" r:id="rId7"/>
    <p:sldId id="354" r:id="rId8"/>
    <p:sldId id="361" r:id="rId9"/>
    <p:sldId id="358" r:id="rId10"/>
    <p:sldId id="259" r:id="rId11"/>
    <p:sldId id="355" r:id="rId12"/>
    <p:sldId id="261" r:id="rId13"/>
    <p:sldId id="328" r:id="rId14"/>
    <p:sldId id="264" r:id="rId15"/>
    <p:sldId id="265" r:id="rId16"/>
    <p:sldId id="266" r:id="rId17"/>
    <p:sldId id="267" r:id="rId18"/>
    <p:sldId id="327" r:id="rId19"/>
    <p:sldId id="300" r:id="rId20"/>
    <p:sldId id="268" r:id="rId21"/>
    <p:sldId id="340" r:id="rId22"/>
    <p:sldId id="345" r:id="rId23"/>
    <p:sldId id="329" r:id="rId24"/>
    <p:sldId id="348" r:id="rId25"/>
    <p:sldId id="347" r:id="rId26"/>
    <p:sldId id="270" r:id="rId27"/>
    <p:sldId id="349" r:id="rId28"/>
    <p:sldId id="330" r:id="rId29"/>
    <p:sldId id="272" r:id="rId30"/>
    <p:sldId id="331" r:id="rId31"/>
    <p:sldId id="274" r:id="rId32"/>
    <p:sldId id="275" r:id="rId33"/>
    <p:sldId id="276" r:id="rId34"/>
    <p:sldId id="346" r:id="rId35"/>
    <p:sldId id="277" r:id="rId36"/>
    <p:sldId id="350" r:id="rId37"/>
    <p:sldId id="332" r:id="rId38"/>
    <p:sldId id="279" r:id="rId39"/>
    <p:sldId id="333" r:id="rId40"/>
    <p:sldId id="281" r:id="rId41"/>
    <p:sldId id="282" r:id="rId42"/>
    <p:sldId id="334" r:id="rId43"/>
    <p:sldId id="284" r:id="rId44"/>
    <p:sldId id="344" r:id="rId45"/>
    <p:sldId id="341" r:id="rId46"/>
    <p:sldId id="335" r:id="rId47"/>
    <p:sldId id="286" r:id="rId48"/>
    <p:sldId id="336" r:id="rId49"/>
    <p:sldId id="289" r:id="rId50"/>
    <p:sldId id="290" r:id="rId51"/>
    <p:sldId id="342" r:id="rId52"/>
    <p:sldId id="337" r:id="rId53"/>
    <p:sldId id="301" r:id="rId54"/>
    <p:sldId id="294" r:id="rId55"/>
    <p:sldId id="339" r:id="rId56"/>
    <p:sldId id="296" r:id="rId57"/>
    <p:sldId id="298" r:id="rId58"/>
    <p:sldId id="343" r:id="rId59"/>
    <p:sldId id="351" r:id="rId60"/>
    <p:sldId id="315" r:id="rId6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9" autoAdjust="0"/>
    <p:restoredTop sz="79091" autoAdjust="0"/>
  </p:normalViewPr>
  <p:slideViewPr>
    <p:cSldViewPr snapToGrid="0">
      <p:cViewPr>
        <p:scale>
          <a:sx n="40" d="100"/>
          <a:sy n="40" d="100"/>
        </p:scale>
        <p:origin x="-1002" y="12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8B07A-8A26-43AF-993E-9E91ABC2EC17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92858-0B35-42BB-95A1-EF134E0C853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688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92858-0B35-42BB-95A1-EF134E0C853E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339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388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53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84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5730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169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498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087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9103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8123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2850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79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B1F07-1216-4E89-BB69-E63DF391943B}" type="datetimeFigureOut">
              <a:rPr lang="es-ES" smtClean="0"/>
              <a:t>19/11/2018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F4FCD-524D-4415-98CB-41563754617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97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jpg"/><Relationship Id="rId7" Type="http://schemas.openxmlformats.org/officeDocument/2006/relationships/image" Target="../media/image42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eg"/><Relationship Id="rId4" Type="http://schemas.openxmlformats.org/officeDocument/2006/relationships/image" Target="../media/image64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7" Type="http://schemas.openxmlformats.org/officeDocument/2006/relationships/image" Target="../media/image86.jpe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164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3239" y="0"/>
            <a:ext cx="12088761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5400" b="1" dirty="0"/>
              <a:t>LOS INICIOS DEL </a:t>
            </a:r>
            <a:r>
              <a:rPr lang="es-ES" sz="5400" b="1" dirty="0" smtClean="0"/>
              <a:t>TRIAL (1914-1968)</a:t>
            </a:r>
            <a:endParaRPr lang="es-ES" sz="5400" b="1" dirty="0"/>
          </a:p>
          <a:p>
            <a:r>
              <a:rPr lang="es-ES" sz="3600" b="1" dirty="0"/>
              <a:t>Como en todos los inicios, en el Trial también hay algunas confusiones sobre el origen, el lugar exacto donde comenzó y quién tuvo la iniciativa. Por una parte se sabe que se llevó cabo una prueba en Escocia y por otra que tuvo lugar el Scott Trial en una fecha no concretada. En 1914 se realizó una prueba similar de habilidad, denominada "</a:t>
            </a:r>
            <a:r>
              <a:rPr lang="es-ES" sz="3600" b="1" dirty="0" err="1"/>
              <a:t>Litton</a:t>
            </a:r>
            <a:r>
              <a:rPr lang="es-ES" sz="3600" b="1" dirty="0"/>
              <a:t> </a:t>
            </a:r>
            <a:r>
              <a:rPr lang="es-ES" sz="3600" b="1" dirty="0" err="1"/>
              <a:t>Slack</a:t>
            </a:r>
            <a:r>
              <a:rPr lang="es-ES" sz="3600" b="1" dirty="0"/>
              <a:t>", en la que ya participaron 132 pilotos. La hazaña era importante pues las motos carecían de embrague, tenían una sola velocidad, llevaban pedales y correa de transmisión, y subir una colina normal ya era un logro</a:t>
            </a:r>
          </a:p>
          <a:p>
            <a:endParaRPr lang="es-ES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3227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1" y="190253"/>
            <a:ext cx="3716593" cy="646127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542" y="190253"/>
            <a:ext cx="7669161" cy="283169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542" y="3156288"/>
            <a:ext cx="3991182" cy="333313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80" y="3156288"/>
            <a:ext cx="3548458" cy="333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1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/>
              <a:t>En 1909, en Escocia, tras tener la idea de organizar una prueba dura a través de las montañas de los </a:t>
            </a:r>
            <a:r>
              <a:rPr lang="es-ES" sz="3600" b="1" dirty="0" err="1"/>
              <a:t>Highlands</a:t>
            </a:r>
            <a:r>
              <a:rPr lang="es-ES" sz="3600" b="1" dirty="0"/>
              <a:t>, un grupo de jóvenes creó el </a:t>
            </a:r>
            <a:r>
              <a:rPr lang="es-ES" sz="3600" b="1" dirty="0" err="1" smtClean="0"/>
              <a:t>Edimburgh&amp;district</a:t>
            </a:r>
            <a:r>
              <a:rPr lang="es-ES" sz="3600" b="1" dirty="0" smtClean="0"/>
              <a:t> Motor Club </a:t>
            </a:r>
            <a:r>
              <a:rPr lang="es-ES" sz="3600" b="1" dirty="0"/>
              <a:t>para organizar los primeros Cinco Días de Trial. El recorrido era de unas 1000 millas (1.600 Km) y también participaron coches y motos con sidecar. En 1911 se transformaron ya en los conocidos SSDT, que han sido Seis Días hasta la actualidad, aunque hubo una interrupción debido a la Primera Guerra Mundial. En fechas similares, el Sr. Scott propietario de una empresa con su nombre, organizó el "Scott Trial" sólo para sus empleados, con salida y llegada en la puerta de la fábrica. En la primera edición participaron 14 pilotos y terminaron 9.</a:t>
            </a:r>
          </a:p>
        </p:txBody>
      </p:sp>
    </p:spTree>
    <p:extLst>
      <p:ext uri="{BB962C8B-B14F-4D97-AF65-F5344CB8AC3E}">
        <p14:creationId xmlns:p14="http://schemas.microsoft.com/office/powerpoint/2010/main" val="115806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22" y="221227"/>
            <a:ext cx="5615449" cy="647454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21227"/>
            <a:ext cx="6002594" cy="337737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731341"/>
            <a:ext cx="6002593" cy="296442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6422" y="5587772"/>
            <a:ext cx="56154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 smtClean="0"/>
              <a:t>FORT WILLIAM</a:t>
            </a:r>
            <a:endParaRPr lang="es-ES" sz="6600" b="1" dirty="0"/>
          </a:p>
        </p:txBody>
      </p:sp>
    </p:spTree>
    <p:extLst>
      <p:ext uri="{BB962C8B-B14F-4D97-AF65-F5344CB8AC3E}">
        <p14:creationId xmlns:p14="http://schemas.microsoft.com/office/powerpoint/2010/main" val="117139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5975" y="634547"/>
            <a:ext cx="1176921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b="1" dirty="0"/>
              <a:t>Durante los primeros años en los SSDT sólo compitieron británicos, ya que viajar desde el extranjero resultaba demasiado caro y los premios eran una medalla para el ganador y un trozo de tela escocesa bordada a mano. De 1940 a 1945 hubo otra interrupción debido a la Segunda Guerra Mundial.</a:t>
            </a:r>
          </a:p>
        </p:txBody>
      </p:sp>
    </p:spTree>
    <p:extLst>
      <p:ext uri="{BB962C8B-B14F-4D97-AF65-F5344CB8AC3E}">
        <p14:creationId xmlns:p14="http://schemas.microsoft.com/office/powerpoint/2010/main" val="1012403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3239" y="-79653"/>
            <a:ext cx="11960942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b="1" dirty="0"/>
              <a:t>En 1955 las marcas británicas se interesaron ya realmente en el Trial. BSA preparó a su piloto de MotoCross Jeff Smith para correr los SSDT y los ganó. En </a:t>
            </a:r>
            <a:r>
              <a:rPr lang="es-ES" sz="4000" b="1" dirty="0" smtClean="0"/>
              <a:t>1961 </a:t>
            </a:r>
            <a:r>
              <a:rPr lang="es-ES" sz="4000" b="1" dirty="0"/>
              <a:t>Gordon Jackson estableció un record que nunca se ha superado: hizo un solo pie durante todos los Seis Días. Nos hubiera gustado tenerlo hoy aquí. Las marcas que se interesaron fueron: BSA, </a:t>
            </a:r>
            <a:r>
              <a:rPr lang="es-ES" sz="4000" b="1" dirty="0" err="1"/>
              <a:t>Rudge</a:t>
            </a:r>
            <a:r>
              <a:rPr lang="es-ES" sz="4000" b="1" dirty="0"/>
              <a:t>, Ariel, Norton, </a:t>
            </a:r>
            <a:r>
              <a:rPr lang="es-ES" sz="4000" b="1" dirty="0" err="1"/>
              <a:t>Velocette</a:t>
            </a:r>
            <a:r>
              <a:rPr lang="es-ES" sz="4000" b="1" dirty="0"/>
              <a:t>, </a:t>
            </a:r>
            <a:r>
              <a:rPr lang="es-ES" sz="4000" b="1" dirty="0" err="1"/>
              <a:t>Triumph</a:t>
            </a:r>
            <a:r>
              <a:rPr lang="es-ES" sz="4000" b="1" dirty="0"/>
              <a:t>, AJS, </a:t>
            </a:r>
            <a:r>
              <a:rPr lang="es-ES" sz="4000" b="1" dirty="0" err="1"/>
              <a:t>Matchless</a:t>
            </a:r>
            <a:r>
              <a:rPr lang="es-ES" sz="4000" b="1" dirty="0"/>
              <a:t> y Royal </a:t>
            </a:r>
            <a:r>
              <a:rPr lang="es-ES" sz="4000" b="1" dirty="0" err="1"/>
              <a:t>Enfield</a:t>
            </a:r>
            <a:r>
              <a:rPr lang="es-ES" sz="4000" b="1" dirty="0"/>
              <a:t>. Casi todas ellas ganaron los SSDT hasta que en 1965 llegaron las ligeras </a:t>
            </a:r>
            <a:r>
              <a:rPr lang="es-ES" sz="4000" b="1" dirty="0" err="1"/>
              <a:t>Bultaco</a:t>
            </a:r>
            <a:r>
              <a:rPr lang="es-ES" sz="4000" b="1" dirty="0"/>
              <a:t> pilotadas por </a:t>
            </a:r>
            <a:r>
              <a:rPr lang="es-ES" sz="4000" b="1" dirty="0" err="1"/>
              <a:t>Sammy</a:t>
            </a:r>
            <a:r>
              <a:rPr lang="es-ES" sz="4000" b="1" dirty="0"/>
              <a:t> Miller.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539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399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162232"/>
            <a:ext cx="4748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GORDON JACKSON</a:t>
            </a:r>
          </a:p>
          <a:p>
            <a:r>
              <a:rPr lang="es-ES" sz="3200" b="1" dirty="0" smtClean="0">
                <a:solidFill>
                  <a:schemeClr val="bg1"/>
                </a:solidFill>
              </a:rPr>
              <a:t>1 FOOT SSTD 1961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361" y="0"/>
            <a:ext cx="6179574" cy="592885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40361" y="6061587"/>
            <a:ext cx="6351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/>
              <a:t>Sammy</a:t>
            </a:r>
            <a:r>
              <a:rPr lang="es-ES" sz="2800" b="1" dirty="0" smtClean="0"/>
              <a:t> Miller </a:t>
            </a:r>
            <a:r>
              <a:rPr lang="es-ES" sz="2800" b="1" dirty="0" err="1" smtClean="0"/>
              <a:t>with</a:t>
            </a:r>
            <a:r>
              <a:rPr lang="es-ES" sz="2800" b="1" dirty="0" smtClean="0"/>
              <a:t> a </a:t>
            </a:r>
            <a:r>
              <a:rPr lang="es-ES" sz="2800" b="1" dirty="0" err="1" smtClean="0"/>
              <a:t>young</a:t>
            </a:r>
            <a:r>
              <a:rPr lang="es-ES" sz="2800" b="1" dirty="0" smtClean="0"/>
              <a:t> Manuel Soler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592701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196094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/>
              <a:t>Al finalizar la Segunda Guerra Mundial el Trial comenzó a practicarse en Bélgica, y de allí pasó al resto de Europa. En noviembre de 1962 Juan Soler Bultó y Oriol Puig Bultó decidieron ir a Saint </a:t>
            </a:r>
            <a:r>
              <a:rPr lang="es-ES" sz="3200" b="1" dirty="0" err="1"/>
              <a:t>Cucufa</a:t>
            </a:r>
            <a:r>
              <a:rPr lang="es-ES" sz="3200" b="1" dirty="0"/>
              <a:t> (Francia) para participar en aquella nueva modalidad denominada "Trial" con unas motos </a:t>
            </a:r>
            <a:r>
              <a:rPr lang="es-ES" sz="3200" b="1" dirty="0" err="1"/>
              <a:t>Bultaco</a:t>
            </a:r>
            <a:r>
              <a:rPr lang="es-ES" sz="3200" b="1" dirty="0"/>
              <a:t> modificadas conforme a lo que habían visto en las revistas de motos inglesas, francesas y nacionales. A su regreso decidieron introducir el Trial en España y organizaron una prueba experimental en la finca de San Antonio propiedad de Don Paco Bultó. Eran los primeros meses de 1963 y sería la primera prueba de iniciación en España (Cataluña). También hay constancia de unas pruebas de “Trial” en 1961, una en </a:t>
            </a:r>
            <a:r>
              <a:rPr lang="es-ES" sz="3200" b="1" dirty="0" err="1"/>
              <a:t>Viladrau</a:t>
            </a:r>
            <a:r>
              <a:rPr lang="es-ES" sz="3200" b="1" dirty="0"/>
              <a:t> (Barcelona) ganada por Oriol Puig Bultó, y otra en </a:t>
            </a:r>
            <a:r>
              <a:rPr lang="es-ES" sz="3200" b="1" dirty="0" err="1"/>
              <a:t>Sant</a:t>
            </a:r>
            <a:r>
              <a:rPr lang="es-ES" sz="3200" b="1" dirty="0"/>
              <a:t> </a:t>
            </a:r>
            <a:r>
              <a:rPr lang="es-ES" sz="3200" b="1" dirty="0" err="1"/>
              <a:t>Vicenç</a:t>
            </a:r>
            <a:r>
              <a:rPr lang="es-ES" sz="3200" b="1" dirty="0"/>
              <a:t> de </a:t>
            </a:r>
            <a:r>
              <a:rPr lang="es-ES" sz="3200" b="1" dirty="0" err="1"/>
              <a:t>Castellet</a:t>
            </a:r>
            <a:r>
              <a:rPr lang="es-ES" sz="3200" b="1" dirty="0"/>
              <a:t>, ambas con reglamentos que premiaban la velocidad y la habilidad en sortear las zonas. </a:t>
            </a:r>
          </a:p>
        </p:txBody>
      </p:sp>
    </p:spTree>
    <p:extLst>
      <p:ext uri="{BB962C8B-B14F-4D97-AF65-F5344CB8AC3E}">
        <p14:creationId xmlns:p14="http://schemas.microsoft.com/office/powerpoint/2010/main" val="1125622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7709" y="182881"/>
            <a:ext cx="12344399" cy="1507808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>
                <a:latin typeface="Arial Black" panose="020B0A04020102020204" pitchFamily="34" charset="0"/>
              </a:rPr>
              <a:t>Non </a:t>
            </a:r>
            <a:r>
              <a:rPr lang="es-ES" sz="3200" dirty="0" err="1" smtClean="0">
                <a:latin typeface="Arial Black" panose="020B0A04020102020204" pitchFamily="34" charset="0"/>
              </a:rPr>
              <a:t>official</a:t>
            </a:r>
            <a:r>
              <a:rPr lang="es-ES" sz="3200" dirty="0" smtClean="0"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latin typeface="Arial Black" panose="020B0A04020102020204" pitchFamily="34" charset="0"/>
              </a:rPr>
              <a:t>trials</a:t>
            </a:r>
            <a:r>
              <a:rPr lang="es-ES" sz="3200" dirty="0" smtClean="0"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latin typeface="Arial Black" panose="020B0A04020102020204" pitchFamily="34" charset="0"/>
              </a:rPr>
              <a:t>Catalonia</a:t>
            </a:r>
            <a:r>
              <a:rPr lang="es-ES" sz="3200" dirty="0" smtClean="0">
                <a:latin typeface="Arial Black" panose="020B0A04020102020204" pitchFamily="34" charset="0"/>
              </a:rPr>
              <a:t> (</a:t>
            </a:r>
            <a:r>
              <a:rPr lang="es-ES" sz="3200" dirty="0" err="1" smtClean="0">
                <a:latin typeface="Arial Black" panose="020B0A04020102020204" pitchFamily="34" charset="0"/>
              </a:rPr>
              <a:t>Spain</a:t>
            </a:r>
            <a:r>
              <a:rPr lang="es-ES" sz="3200" dirty="0" smtClean="0">
                <a:latin typeface="Arial Black" panose="020B0A04020102020204" pitchFamily="34" charset="0"/>
              </a:rPr>
              <a:t>): </a:t>
            </a:r>
            <a:br>
              <a:rPr lang="es-ES" sz="3200" dirty="0" smtClean="0">
                <a:latin typeface="Arial Black" panose="020B0A04020102020204" pitchFamily="34" charset="0"/>
              </a:rPr>
            </a:br>
            <a:r>
              <a:rPr lang="es-ES" sz="3200" dirty="0" smtClean="0">
                <a:latin typeface="Arial Black" panose="020B0A04020102020204" pitchFamily="34" charset="0"/>
              </a:rPr>
              <a:t>Trial </a:t>
            </a:r>
            <a:r>
              <a:rPr lang="es-ES" sz="3200" dirty="0" err="1" smtClean="0">
                <a:latin typeface="Arial Black" panose="020B0A04020102020204" pitchFamily="34" charset="0"/>
              </a:rPr>
              <a:t>Sant</a:t>
            </a:r>
            <a:r>
              <a:rPr lang="es-ES" sz="3200" dirty="0" smtClean="0">
                <a:latin typeface="Arial Black" panose="020B0A04020102020204" pitchFamily="34" charset="0"/>
              </a:rPr>
              <a:t> Antoni, Trial </a:t>
            </a:r>
            <a:r>
              <a:rPr lang="es-ES" sz="3200" dirty="0" err="1" smtClean="0">
                <a:latin typeface="Arial Black" panose="020B0A04020102020204" pitchFamily="34" charset="0"/>
              </a:rPr>
              <a:t>Sant</a:t>
            </a:r>
            <a:r>
              <a:rPr lang="es-ES" sz="3200" dirty="0" smtClean="0"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latin typeface="Arial Black" panose="020B0A04020102020204" pitchFamily="34" charset="0"/>
              </a:rPr>
              <a:t>Vicenç</a:t>
            </a:r>
            <a:r>
              <a:rPr lang="es-ES" sz="3200" dirty="0" smtClean="0">
                <a:latin typeface="Arial Black" panose="020B0A04020102020204" pitchFamily="34" charset="0"/>
              </a:rPr>
              <a:t> de </a:t>
            </a:r>
            <a:r>
              <a:rPr lang="es-ES" sz="3200" dirty="0" err="1" smtClean="0">
                <a:latin typeface="Arial Black" panose="020B0A04020102020204" pitchFamily="34" charset="0"/>
              </a:rPr>
              <a:t>Castellet</a:t>
            </a:r>
            <a:r>
              <a:rPr lang="es-ES" sz="3200" dirty="0" smtClean="0">
                <a:latin typeface="Arial Black" panose="020B0A04020102020204" pitchFamily="34" charset="0"/>
              </a:rPr>
              <a:t> &amp;</a:t>
            </a:r>
            <a:br>
              <a:rPr lang="es-ES" sz="3200" dirty="0" smtClean="0">
                <a:latin typeface="Arial Black" panose="020B0A04020102020204" pitchFamily="34" charset="0"/>
              </a:rPr>
            </a:br>
            <a:r>
              <a:rPr lang="es-ES" sz="3200" dirty="0" smtClean="0">
                <a:latin typeface="Arial Black" panose="020B0A04020102020204" pitchFamily="34" charset="0"/>
              </a:rPr>
              <a:t> Trial of </a:t>
            </a:r>
            <a:r>
              <a:rPr lang="es-ES" sz="3200" dirty="0" err="1" smtClean="0">
                <a:latin typeface="Arial Black" panose="020B0A04020102020204" pitchFamily="34" charset="0"/>
              </a:rPr>
              <a:t>Viladrau</a:t>
            </a:r>
            <a:r>
              <a:rPr lang="es-ES" sz="3200" dirty="0" smtClean="0">
                <a:latin typeface="Arial Black" panose="020B0A04020102020204" pitchFamily="34" charset="0"/>
              </a:rPr>
              <a:t> (62-63)(II)</a:t>
            </a:r>
            <a:endParaRPr lang="es-ES" sz="3200" dirty="0">
              <a:latin typeface="Arial Black" panose="020B0A04020102020204" pitchFamily="34" charset="0"/>
            </a:endParaRP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5" y="1825624"/>
            <a:ext cx="3962399" cy="4800953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756" y="1825624"/>
            <a:ext cx="4346223" cy="48009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291" y="1825624"/>
            <a:ext cx="3454397" cy="48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0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" y="302359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/>
              <a:t>En 1964 la FIM creó el primer campeonato internacional de Trial, el "</a:t>
            </a:r>
            <a:r>
              <a:rPr lang="es-ES" sz="2800" b="1" dirty="0" err="1"/>
              <a:t>Challenge</a:t>
            </a:r>
            <a:r>
              <a:rPr lang="es-ES" sz="2800" b="1" dirty="0"/>
              <a:t> Henry </a:t>
            </a:r>
            <a:r>
              <a:rPr lang="es-ES" sz="2800" b="1" dirty="0" err="1"/>
              <a:t>Groutards</a:t>
            </a:r>
            <a:r>
              <a:rPr lang="es-ES" sz="2800" b="1" dirty="0"/>
              <a:t>" que ganó Don Smith con </a:t>
            </a:r>
            <a:r>
              <a:rPr lang="es-ES" sz="2800" b="1" dirty="0" err="1"/>
              <a:t>Greeves</a:t>
            </a:r>
            <a:r>
              <a:rPr lang="es-ES" sz="2800" b="1" dirty="0"/>
              <a:t>, en 1968 se celebró el primer "Campeonato de Europa" que ganó </a:t>
            </a:r>
            <a:r>
              <a:rPr lang="es-ES" sz="2800" b="1" dirty="0" err="1"/>
              <a:t>Sammy</a:t>
            </a:r>
            <a:r>
              <a:rPr lang="es-ES" sz="2800" b="1" dirty="0"/>
              <a:t> Miller con </a:t>
            </a:r>
            <a:r>
              <a:rPr lang="es-ES" sz="2800" b="1" dirty="0" err="1"/>
              <a:t>Bultaco</a:t>
            </a:r>
            <a:r>
              <a:rPr lang="es-ES" sz="2800" b="1" dirty="0"/>
              <a:t> y en 1975 ya tuvo lugar el primer "Campeonato del Mundo" que ganó Martin </a:t>
            </a:r>
            <a:r>
              <a:rPr lang="es-ES" sz="2800" b="1" dirty="0" err="1"/>
              <a:t>Lampkin</a:t>
            </a:r>
            <a:r>
              <a:rPr lang="es-ES" sz="2800" b="1" dirty="0"/>
              <a:t> con </a:t>
            </a:r>
            <a:r>
              <a:rPr lang="es-ES" sz="2800" b="1" dirty="0" err="1"/>
              <a:t>Bultaco</a:t>
            </a:r>
            <a:r>
              <a:rPr lang="es-ES" sz="2800" b="1" dirty="0"/>
              <a:t>.</a:t>
            </a:r>
          </a:p>
          <a:p>
            <a:endParaRPr lang="es-ES" sz="2800" b="1" dirty="0"/>
          </a:p>
          <a:p>
            <a:r>
              <a:rPr lang="es-ES" sz="2800" b="1" dirty="0"/>
              <a:t>A fin de promover el Trial en los países del sur de Europa, la FIM propició un cursillo en </a:t>
            </a:r>
            <a:r>
              <a:rPr lang="es-ES" sz="2800" b="1" dirty="0" err="1"/>
              <a:t>Laffrey</a:t>
            </a:r>
            <a:r>
              <a:rPr lang="es-ES" sz="2800" b="1" dirty="0"/>
              <a:t> (</a:t>
            </a:r>
            <a:r>
              <a:rPr lang="es-ES" sz="2800" b="1" dirty="0" err="1"/>
              <a:t>Grenoble</a:t>
            </a:r>
            <a:r>
              <a:rPr lang="es-ES" sz="2800" b="1" dirty="0"/>
              <a:t>)los días 10 y 11 de Octubre de 1964, dirigido por el piloto francés Claude Peugeot, para pilotos de Francia, España, Suiza e Italia.</a:t>
            </a:r>
          </a:p>
          <a:p>
            <a:endParaRPr lang="es-ES" sz="2800" b="1" dirty="0"/>
          </a:p>
          <a:p>
            <a:r>
              <a:rPr lang="es-ES" sz="2800" b="1" dirty="0"/>
              <a:t>Pocas semanas más tarde, el 2 de noviembre de 1964 el Real Moto Club de Cataluña organizó el “1er Trial del </a:t>
            </a:r>
            <a:r>
              <a:rPr lang="es-ES" sz="2800" b="1" dirty="0" err="1"/>
              <a:t>Tibidabo</a:t>
            </a:r>
            <a:r>
              <a:rPr lang="es-ES" sz="2800" b="1" dirty="0"/>
              <a:t>”, primera prueba oficial de Trial en España, que ganó Juan Soler Bultó con </a:t>
            </a:r>
            <a:r>
              <a:rPr lang="es-ES" sz="2800" b="1" dirty="0" err="1"/>
              <a:t>Bultaco</a:t>
            </a:r>
            <a:r>
              <a:rPr lang="es-ES" sz="2800" b="1" dirty="0"/>
              <a:t>. En 1965 tuvo lugar el primer "Campeonato de Catalunya" que ganó Joan Soler Bultó con </a:t>
            </a:r>
            <a:r>
              <a:rPr lang="es-ES" sz="2800" b="1" dirty="0" err="1"/>
              <a:t>Bultaco</a:t>
            </a:r>
            <a:r>
              <a:rPr lang="es-ES" sz="2800" b="1" dirty="0"/>
              <a:t> y en 1968 se celebró el primer "Campeonato de España" que ganó Pere Pi con Montesa.</a:t>
            </a:r>
          </a:p>
        </p:txBody>
      </p:sp>
    </p:spTree>
    <p:extLst>
      <p:ext uri="{BB962C8B-B14F-4D97-AF65-F5344CB8AC3E}">
        <p14:creationId xmlns:p14="http://schemas.microsoft.com/office/powerpoint/2010/main" val="2106474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0"/>
            <a:ext cx="11161888" cy="1510146"/>
          </a:xfrm>
        </p:spPr>
        <p:txBody>
          <a:bodyPr>
            <a:noAutofit/>
          </a:bodyPr>
          <a:lstStyle/>
          <a:p>
            <a:r>
              <a:rPr lang="es-ES" sz="3600" dirty="0" err="1" smtClean="0">
                <a:latin typeface="Arial Black" panose="020B0A04020102020204" pitchFamily="34" charset="0"/>
              </a:rPr>
              <a:t>Challenge</a:t>
            </a:r>
            <a:r>
              <a:rPr lang="es-ES" sz="3600" dirty="0" smtClean="0">
                <a:latin typeface="Arial Black" panose="020B0A04020102020204" pitchFamily="34" charset="0"/>
              </a:rPr>
              <a:t> Henry </a:t>
            </a:r>
            <a:r>
              <a:rPr lang="es-ES" sz="3600" dirty="0" err="1" smtClean="0">
                <a:latin typeface="Arial Black" panose="020B0A04020102020204" pitchFamily="34" charset="0"/>
              </a:rPr>
              <a:t>Groutards</a:t>
            </a:r>
            <a:r>
              <a:rPr lang="es-ES" sz="3600" dirty="0" smtClean="0">
                <a:latin typeface="Arial Black" panose="020B0A04020102020204" pitchFamily="34" charset="0"/>
              </a:rPr>
              <a:t>(64-65-66 &amp;67),</a:t>
            </a:r>
            <a:br>
              <a:rPr lang="es-ES" sz="3600" dirty="0" smtClean="0">
                <a:latin typeface="Arial Black" panose="020B0A04020102020204" pitchFamily="34" charset="0"/>
              </a:rPr>
            </a:br>
            <a:r>
              <a:rPr lang="es-ES" sz="3600" dirty="0" smtClean="0">
                <a:latin typeface="Arial Black" panose="020B0A04020102020204" pitchFamily="34" charset="0"/>
              </a:rPr>
              <a:t> Trial </a:t>
            </a:r>
            <a:r>
              <a:rPr lang="es-ES" sz="3600" dirty="0" err="1" smtClean="0">
                <a:latin typeface="Arial Black" panose="020B0A04020102020204" pitchFamily="34" charset="0"/>
              </a:rPr>
              <a:t>Laffrey</a:t>
            </a:r>
            <a:r>
              <a:rPr lang="es-ES" sz="3600" dirty="0" smtClean="0">
                <a:latin typeface="Arial Black" panose="020B0A04020102020204" pitchFamily="34" charset="0"/>
              </a:rPr>
              <a:t> (64), Trial Saint </a:t>
            </a:r>
            <a:r>
              <a:rPr lang="es-ES" sz="3600" dirty="0" err="1" smtClean="0">
                <a:latin typeface="Arial Black" panose="020B0A04020102020204" pitchFamily="34" charset="0"/>
              </a:rPr>
              <a:t>Cucufa</a:t>
            </a:r>
            <a:r>
              <a:rPr lang="es-ES" sz="3600" dirty="0" smtClean="0">
                <a:latin typeface="Arial Black" panose="020B0A04020102020204" pitchFamily="34" charset="0"/>
              </a:rPr>
              <a:t> &amp;</a:t>
            </a:r>
            <a:br>
              <a:rPr lang="es-ES" sz="3600" dirty="0" smtClean="0">
                <a:latin typeface="Arial Black" panose="020B0A04020102020204" pitchFamily="34" charset="0"/>
              </a:rPr>
            </a:br>
            <a:r>
              <a:rPr lang="es-ES" sz="3600" dirty="0" smtClean="0">
                <a:latin typeface="Arial Black" panose="020B0A04020102020204" pitchFamily="34" charset="0"/>
              </a:rPr>
              <a:t> 1rst Trial </a:t>
            </a:r>
            <a:r>
              <a:rPr lang="es-ES" sz="3600" dirty="0" err="1">
                <a:latin typeface="Arial Black" panose="020B0A04020102020204" pitchFamily="34" charset="0"/>
              </a:rPr>
              <a:t>T</a:t>
            </a:r>
            <a:r>
              <a:rPr lang="es-ES" sz="3600" dirty="0" err="1" smtClean="0">
                <a:latin typeface="Arial Black" panose="020B0A04020102020204" pitchFamily="34" charset="0"/>
              </a:rPr>
              <a:t>ibidabo</a:t>
            </a:r>
            <a:r>
              <a:rPr lang="es-ES" sz="3600" dirty="0" smtClean="0">
                <a:latin typeface="Arial Black" panose="020B0A04020102020204" pitchFamily="34" charset="0"/>
              </a:rPr>
              <a:t> (1964)(IV)</a:t>
            </a:r>
            <a:endParaRPr lang="es-ES" sz="3600" dirty="0">
              <a:latin typeface="Arial Black" panose="020B0A04020102020204" pitchFamily="34" charset="0"/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9147"/>
            <a:ext cx="2926080" cy="4492094"/>
          </a:xfrm>
        </p:spPr>
      </p:pic>
      <p:sp>
        <p:nvSpPr>
          <p:cNvPr id="10" name="CuadroTexto 9"/>
          <p:cNvSpPr txBox="1"/>
          <p:nvPr/>
        </p:nvSpPr>
        <p:spPr>
          <a:xfrm>
            <a:off x="365761" y="6220242"/>
            <a:ext cx="2270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ROB EDWARDS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881" y="1619146"/>
            <a:ext cx="8961119" cy="523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82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0"/>
            <a:ext cx="9128760" cy="6858000"/>
          </a:xfrm>
        </p:spPr>
      </p:pic>
      <p:sp>
        <p:nvSpPr>
          <p:cNvPr id="11" name="Título 10"/>
          <p:cNvSpPr>
            <a:spLocks noGrp="1"/>
          </p:cNvSpPr>
          <p:nvPr>
            <p:ph type="title"/>
          </p:nvPr>
        </p:nvSpPr>
        <p:spPr>
          <a:xfrm>
            <a:off x="0" y="-594360"/>
            <a:ext cx="3276600" cy="3931920"/>
          </a:xfrm>
        </p:spPr>
        <p:txBody>
          <a:bodyPr>
            <a:normAutofit fontScale="90000"/>
          </a:bodyPr>
          <a:lstStyle/>
          <a:p>
            <a:r>
              <a:rPr lang="es-ES" sz="4900" dirty="0" smtClean="0">
                <a:latin typeface="Arial Black" panose="020B0A04020102020204" pitchFamily="34" charset="0"/>
              </a:rPr>
              <a:t/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>
                <a:latin typeface="Arial Black" panose="020B0A04020102020204" pitchFamily="34" charset="0"/>
              </a:rPr>
              <a:t/>
            </a:r>
            <a:br>
              <a:rPr lang="es-ES" sz="4900" dirty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/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>
                <a:latin typeface="Arial Black" panose="020B0A04020102020204" pitchFamily="34" charset="0"/>
              </a:rPr>
              <a:t/>
            </a:r>
            <a:br>
              <a:rPr lang="es-ES" sz="4900" dirty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/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>
                <a:latin typeface="Arial Black" panose="020B0A04020102020204" pitchFamily="34" charset="0"/>
              </a:rPr>
              <a:t/>
            </a:r>
            <a:br>
              <a:rPr lang="es-ES" sz="4900" dirty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/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>SAMMY</a:t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>MILLER</a:t>
            </a: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sz="3100" dirty="0" smtClean="0">
                <a:latin typeface="Arial Black" panose="020B0A04020102020204" pitchFamily="34" charset="0"/>
              </a:rPr>
              <a:t>THE LEGENDS’ GRANDFATHER</a:t>
            </a:r>
            <a:r>
              <a:rPr lang="es-ES" sz="3600" dirty="0" smtClean="0">
                <a:latin typeface="Arial Black" panose="020B0A04020102020204" pitchFamily="34" charset="0"/>
              </a:rPr>
              <a:t/>
            </a:r>
            <a:br>
              <a:rPr lang="es-ES" sz="3600" dirty="0" smtClean="0">
                <a:latin typeface="Arial Black" panose="020B0A04020102020204" pitchFamily="34" charset="0"/>
              </a:rPr>
            </a:br>
            <a:r>
              <a:rPr lang="es-ES" sz="3600" dirty="0" smtClean="0">
                <a:latin typeface="Arial Black" panose="020B0A04020102020204" pitchFamily="34" charset="0"/>
              </a:rPr>
              <a:t/>
            </a:r>
            <a:br>
              <a:rPr lang="es-ES" sz="3600" dirty="0" smtClean="0">
                <a:latin typeface="Arial Black" panose="020B0A04020102020204" pitchFamily="34" charset="0"/>
              </a:rPr>
            </a:br>
            <a:r>
              <a:rPr lang="es-ES" sz="3600" dirty="0" smtClean="0">
                <a:latin typeface="Arial Black" panose="020B0A04020102020204" pitchFamily="34" charset="0"/>
              </a:rPr>
              <a:t>2 Times</a:t>
            </a:r>
            <a:br>
              <a:rPr lang="es-ES" sz="3600" dirty="0" smtClean="0">
                <a:latin typeface="Arial Black" panose="020B0A04020102020204" pitchFamily="34" charset="0"/>
              </a:rPr>
            </a:br>
            <a:r>
              <a:rPr lang="es-ES" sz="3600" dirty="0" err="1" smtClean="0">
                <a:latin typeface="Arial Black" panose="020B0A04020102020204" pitchFamily="34" charset="0"/>
              </a:rPr>
              <a:t>European</a:t>
            </a:r>
            <a:r>
              <a:rPr lang="es-ES" sz="3600" dirty="0" smtClean="0">
                <a:latin typeface="Arial Black" panose="020B0A04020102020204" pitchFamily="34" charset="0"/>
              </a:rPr>
              <a:t/>
            </a:r>
            <a:br>
              <a:rPr lang="es-ES" sz="3600" dirty="0" smtClean="0">
                <a:latin typeface="Arial Black" panose="020B0A04020102020204" pitchFamily="34" charset="0"/>
              </a:rPr>
            </a:br>
            <a:r>
              <a:rPr lang="es-ES" sz="3600" dirty="0" err="1" smtClean="0">
                <a:latin typeface="Arial Black" panose="020B0A04020102020204" pitchFamily="34" charset="0"/>
              </a:rPr>
              <a:t>Champion</a:t>
            </a:r>
            <a:r>
              <a:rPr lang="es-ES" sz="3600" dirty="0" smtClean="0">
                <a:latin typeface="Arial Black" panose="020B0A04020102020204" pitchFamily="34" charset="0"/>
              </a:rPr>
              <a:t/>
            </a:r>
            <a:br>
              <a:rPr lang="es-ES" sz="3600" dirty="0" smtClean="0">
                <a:latin typeface="Arial Black" panose="020B0A04020102020204" pitchFamily="34" charset="0"/>
              </a:rPr>
            </a:br>
            <a:r>
              <a:rPr lang="es-ES" sz="3100" dirty="0" smtClean="0">
                <a:latin typeface="Arial Black" panose="020B0A04020102020204" pitchFamily="34" charset="0"/>
              </a:rPr>
              <a:t>(1968-1970)</a:t>
            </a:r>
            <a:br>
              <a:rPr lang="es-ES" sz="3100" dirty="0" smtClean="0">
                <a:latin typeface="Arial Black" panose="020B0A04020102020204" pitchFamily="34" charset="0"/>
              </a:rPr>
            </a:br>
            <a:r>
              <a:rPr lang="es-ES" sz="3100" dirty="0" smtClean="0">
                <a:latin typeface="Arial Black" panose="020B0A04020102020204" pitchFamily="34" charset="0"/>
              </a:rPr>
              <a:t>6 times SSTD</a:t>
            </a:r>
            <a:br>
              <a:rPr lang="es-ES" sz="3100" dirty="0" smtClean="0">
                <a:latin typeface="Arial Black" panose="020B0A04020102020204" pitchFamily="34" charset="0"/>
              </a:rPr>
            </a:br>
            <a:r>
              <a:rPr lang="es-ES" sz="3100" dirty="0" err="1" smtClean="0">
                <a:latin typeface="Arial Black" panose="020B0A04020102020204" pitchFamily="34" charset="0"/>
              </a:rPr>
              <a:t>Winner</a:t>
            </a:r>
            <a:r>
              <a:rPr lang="es-ES" sz="3100" dirty="0" smtClean="0">
                <a:latin typeface="Arial Black" panose="020B0A04020102020204" pitchFamily="34" charset="0"/>
              </a:rPr>
              <a:t/>
            </a:r>
            <a:br>
              <a:rPr lang="es-ES" sz="3100" dirty="0" smtClean="0">
                <a:latin typeface="Arial Black" panose="020B0A04020102020204" pitchFamily="34" charset="0"/>
              </a:rPr>
            </a:br>
            <a:r>
              <a:rPr lang="es-ES" sz="3100" dirty="0" smtClean="0">
                <a:latin typeface="Arial Black" panose="020B0A04020102020204" pitchFamily="34" charset="0"/>
              </a:rPr>
              <a:t/>
            </a:r>
            <a:br>
              <a:rPr lang="es-ES" sz="3100" dirty="0" smtClean="0">
                <a:latin typeface="Arial Black" panose="020B0A04020102020204" pitchFamily="34" charset="0"/>
              </a:rPr>
            </a:br>
            <a:r>
              <a:rPr lang="es-ES" sz="3100" dirty="0" err="1" smtClean="0">
                <a:latin typeface="Arial Black" panose="020B0A04020102020204" pitchFamily="34" charset="0"/>
              </a:rPr>
              <a:t>Owner</a:t>
            </a:r>
            <a:r>
              <a:rPr lang="es-ES" sz="3100" dirty="0" smtClean="0">
                <a:latin typeface="Arial Black" panose="020B0A04020102020204" pitchFamily="34" charset="0"/>
              </a:rPr>
              <a:t> a </a:t>
            </a:r>
            <a:r>
              <a:rPr lang="es-ES" sz="3100" dirty="0" err="1" smtClean="0">
                <a:latin typeface="Arial Black" panose="020B0A04020102020204" pitchFamily="34" charset="0"/>
              </a:rPr>
              <a:t>large</a:t>
            </a:r>
            <a:r>
              <a:rPr lang="es-ES" sz="3100" dirty="0" smtClean="0">
                <a:latin typeface="Arial Black" panose="020B0A04020102020204" pitchFamily="34" charset="0"/>
              </a:rPr>
              <a:t/>
            </a:r>
            <a:br>
              <a:rPr lang="es-ES" sz="3100" dirty="0" smtClean="0">
                <a:latin typeface="Arial Black" panose="020B0A04020102020204" pitchFamily="34" charset="0"/>
              </a:rPr>
            </a:br>
            <a:r>
              <a:rPr lang="es-ES" sz="3100" dirty="0" err="1" smtClean="0">
                <a:latin typeface="Arial Black" panose="020B0A04020102020204" pitchFamily="34" charset="0"/>
              </a:rPr>
              <a:t>motorcycle</a:t>
            </a:r>
            <a:r>
              <a:rPr lang="es-ES" sz="3100" dirty="0" smtClean="0">
                <a:latin typeface="Arial Black" panose="020B0A04020102020204" pitchFamily="34" charset="0"/>
              </a:rPr>
              <a:t> </a:t>
            </a:r>
            <a:r>
              <a:rPr lang="es-ES" sz="3100" dirty="0" err="1" smtClean="0">
                <a:latin typeface="Arial Black" panose="020B0A04020102020204" pitchFamily="34" charset="0"/>
              </a:rPr>
              <a:t>Museum</a:t>
            </a:r>
            <a:r>
              <a:rPr lang="es-ES" sz="3100" dirty="0" smtClean="0">
                <a:latin typeface="Arial Black" panose="020B0A04020102020204" pitchFamily="34" charset="0"/>
              </a:rPr>
              <a:t>.</a:t>
            </a:r>
            <a:endParaRPr lang="es-ES" sz="31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65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14360" y="993421"/>
            <a:ext cx="3672840" cy="3273779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JORDI TARRES</a:t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smtClean="0">
                <a:latin typeface="Arial Black" panose="020B0A04020102020204" pitchFamily="34" charset="0"/>
              </a:rPr>
              <a:t>7 times </a:t>
            </a:r>
            <a:r>
              <a:rPr lang="es-ES" dirty="0" err="1" smtClean="0">
                <a:latin typeface="Arial Black" panose="020B0A04020102020204" pitchFamily="34" charset="0"/>
              </a:rPr>
              <a:t>World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>
                <a:latin typeface="Arial Black" panose="020B0A04020102020204" pitchFamily="34" charset="0"/>
              </a:rPr>
              <a:t>T</a:t>
            </a:r>
            <a:r>
              <a:rPr lang="es-ES" dirty="0" smtClean="0">
                <a:latin typeface="Arial Black" panose="020B0A04020102020204" pitchFamily="34" charset="0"/>
              </a:rPr>
              <a:t>rial </a:t>
            </a:r>
            <a:r>
              <a:rPr lang="es-ES" dirty="0" err="1">
                <a:latin typeface="Arial Black" panose="020B0A04020102020204" pitchFamily="34" charset="0"/>
              </a:rPr>
              <a:t>C</a:t>
            </a:r>
            <a:r>
              <a:rPr lang="es-ES" dirty="0" err="1" smtClean="0">
                <a:latin typeface="Arial Black" panose="020B0A04020102020204" pitchFamily="34" charset="0"/>
              </a:rPr>
              <a:t>hampion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6" y="0"/>
            <a:ext cx="6456218" cy="6858000"/>
          </a:xfrm>
        </p:spPr>
      </p:pic>
    </p:spTree>
    <p:extLst>
      <p:ext uri="{BB962C8B-B14F-4D97-AF65-F5344CB8AC3E}">
        <p14:creationId xmlns:p14="http://schemas.microsoft.com/office/powerpoint/2010/main" val="3927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6680" y="270933"/>
            <a:ext cx="12298680" cy="745067"/>
          </a:xfrm>
        </p:spPr>
        <p:txBody>
          <a:bodyPr>
            <a:normAutofit fontScale="90000"/>
          </a:bodyPr>
          <a:lstStyle/>
          <a:p>
            <a:r>
              <a:rPr lang="es-ES" sz="4900" dirty="0" smtClean="0">
                <a:latin typeface="Arial Black" panose="020B0A04020102020204" pitchFamily="34" charset="0"/>
              </a:rPr>
              <a:t>TONI BOU </a:t>
            </a:r>
            <a:r>
              <a:rPr lang="es-ES" dirty="0" smtClean="0">
                <a:latin typeface="Arial Black" panose="020B0A04020102020204" pitchFamily="34" charset="0"/>
              </a:rPr>
              <a:t>12+12 </a:t>
            </a:r>
            <a:r>
              <a:rPr lang="es-ES" sz="4000" dirty="0" smtClean="0">
                <a:latin typeface="Arial Black" panose="020B0A04020102020204" pitchFamily="34" charset="0"/>
              </a:rPr>
              <a:t>times </a:t>
            </a:r>
            <a:r>
              <a:rPr lang="es-ES" sz="4000" dirty="0" err="1">
                <a:latin typeface="Arial Black" panose="020B0A04020102020204" pitchFamily="34" charset="0"/>
              </a:rPr>
              <a:t>W</a:t>
            </a:r>
            <a:r>
              <a:rPr lang="es-ES" sz="4000" dirty="0" err="1" smtClean="0">
                <a:latin typeface="Arial Black" panose="020B0A04020102020204" pitchFamily="34" charset="0"/>
              </a:rPr>
              <a:t>orld</a:t>
            </a:r>
            <a:r>
              <a:rPr lang="es-ES" sz="4000" dirty="0" smtClean="0">
                <a:latin typeface="Arial Black" panose="020B0A04020102020204" pitchFamily="34" charset="0"/>
              </a:rPr>
              <a:t> Trial </a:t>
            </a:r>
            <a:r>
              <a:rPr lang="es-ES" sz="4000" dirty="0" err="1" smtClean="0">
                <a:latin typeface="Arial Black" panose="020B0A04020102020204" pitchFamily="34" charset="0"/>
              </a:rPr>
              <a:t>Champion</a:t>
            </a:r>
            <a:endParaRPr lang="es-ES" sz="4000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334"/>
            <a:ext cx="12192000" cy="5672666"/>
          </a:xfrm>
        </p:spPr>
      </p:pic>
    </p:spTree>
    <p:extLst>
      <p:ext uri="{BB962C8B-B14F-4D97-AF65-F5344CB8AC3E}">
        <p14:creationId xmlns:p14="http://schemas.microsoft.com/office/powerpoint/2010/main" val="12653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7720" y="0"/>
            <a:ext cx="10947400" cy="1325563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>
                <a:latin typeface="Arial Black" panose="020B0A04020102020204" pitchFamily="34" charset="0"/>
              </a:rPr>
              <a:t>3 AMAZING GENERATIONS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25563"/>
            <a:ext cx="3618832" cy="5532437"/>
          </a:xfr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72" y="1325563"/>
            <a:ext cx="4207759" cy="553243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19" y="1325562"/>
            <a:ext cx="4026309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9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9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23110" y="993421"/>
            <a:ext cx="3181210" cy="2370667"/>
          </a:xfrm>
        </p:spPr>
        <p:txBody>
          <a:bodyPr>
            <a:normAutofit fontScale="90000"/>
          </a:bodyPr>
          <a:lstStyle/>
          <a:p>
            <a:r>
              <a:rPr lang="es-ES" sz="4900" dirty="0" smtClean="0">
                <a:latin typeface="Arial Black" panose="020B0A04020102020204" pitchFamily="34" charset="0"/>
              </a:rPr>
              <a:t>DOUGIE</a:t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>LAMPKIN</a:t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dirty="0" smtClean="0">
                <a:latin typeface="Arial Black" panose="020B0A04020102020204" pitchFamily="34" charset="0"/>
              </a:rPr>
              <a:t>7+5 times </a:t>
            </a:r>
            <a:r>
              <a:rPr lang="es-ES" dirty="0" err="1" smtClean="0">
                <a:latin typeface="Arial Black" panose="020B0A04020102020204" pitchFamily="34" charset="0"/>
              </a:rPr>
              <a:t>World</a:t>
            </a:r>
            <a:r>
              <a:rPr lang="es-ES" dirty="0" smtClean="0">
                <a:latin typeface="Arial Black" panose="020B0A04020102020204" pitchFamily="34" charset="0"/>
              </a:rPr>
              <a:t> Trial </a:t>
            </a:r>
            <a:r>
              <a:rPr lang="es-ES" dirty="0" err="1" smtClean="0">
                <a:latin typeface="Arial Black" panose="020B0A04020102020204" pitchFamily="34" charset="0"/>
              </a:rPr>
              <a:t>Champion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" y="106680"/>
            <a:ext cx="7121491" cy="6751320"/>
          </a:xfrm>
        </p:spPr>
      </p:pic>
    </p:spTree>
    <p:extLst>
      <p:ext uri="{BB962C8B-B14F-4D97-AF65-F5344CB8AC3E}">
        <p14:creationId xmlns:p14="http://schemas.microsoft.com/office/powerpoint/2010/main" val="166449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47400" cy="1012119"/>
          </a:xfrm>
        </p:spPr>
        <p:txBody>
          <a:bodyPr>
            <a:noAutofit/>
          </a:bodyPr>
          <a:lstStyle/>
          <a:p>
            <a:pPr algn="ctr"/>
            <a:r>
              <a:rPr lang="es-ES" sz="6000" dirty="0" smtClean="0">
                <a:latin typeface="Arial Black" panose="020B0A04020102020204" pitchFamily="34" charset="0"/>
              </a:rPr>
              <a:t>43</a:t>
            </a:r>
            <a:r>
              <a:rPr lang="es-ES" sz="4800" dirty="0" smtClean="0">
                <a:latin typeface="Arial Black" panose="020B0A04020102020204" pitchFamily="34" charset="0"/>
              </a:rPr>
              <a:t> TITLES WORLD TRIAL CHAMPION TOGETHER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603017"/>
            <a:ext cx="4114800" cy="5254977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03020"/>
            <a:ext cx="3849330" cy="52549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355" y="1603016"/>
            <a:ext cx="3937819" cy="525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1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>
          <a:xfrm>
            <a:off x="346364" y="-594360"/>
            <a:ext cx="3117272" cy="3931920"/>
          </a:xfrm>
        </p:spPr>
        <p:txBody>
          <a:bodyPr>
            <a:normAutofit fontScale="90000"/>
          </a:bodyPr>
          <a:lstStyle/>
          <a:p>
            <a:r>
              <a:rPr lang="es-ES" sz="4900" dirty="0" smtClean="0">
                <a:latin typeface="Arial Black" panose="020B0A04020102020204" pitchFamily="34" charset="0"/>
              </a:rPr>
              <a:t/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>
                <a:latin typeface="Arial Black" panose="020B0A04020102020204" pitchFamily="34" charset="0"/>
              </a:rPr>
              <a:t/>
            </a:r>
            <a:br>
              <a:rPr lang="es-ES" sz="4900" dirty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/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>
                <a:latin typeface="Arial Black" panose="020B0A04020102020204" pitchFamily="34" charset="0"/>
              </a:rPr>
              <a:t/>
            </a:r>
            <a:br>
              <a:rPr lang="es-ES" sz="4900" dirty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/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>
                <a:latin typeface="Arial Black" panose="020B0A04020102020204" pitchFamily="34" charset="0"/>
              </a:rPr>
              <a:t/>
            </a:r>
            <a:br>
              <a:rPr lang="es-ES" sz="4900" dirty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/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>LAIA</a:t>
            </a:r>
            <a:br>
              <a:rPr lang="es-ES" sz="4900" dirty="0" smtClean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>SANZ</a:t>
            </a: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sz="3600" dirty="0" smtClean="0">
                <a:latin typeface="Arial Black" panose="020B0A04020102020204" pitchFamily="34" charset="0"/>
              </a:rPr>
              <a:t/>
            </a:r>
            <a:br>
              <a:rPr lang="es-ES" sz="3600" dirty="0" smtClean="0">
                <a:latin typeface="Arial Black" panose="020B0A04020102020204" pitchFamily="34" charset="0"/>
              </a:rPr>
            </a:br>
            <a:r>
              <a:rPr lang="es-ES" sz="5300" dirty="0" smtClean="0">
                <a:latin typeface="Arial Black" panose="020B0A04020102020204" pitchFamily="34" charset="0"/>
              </a:rPr>
              <a:t>13</a:t>
            </a:r>
            <a:r>
              <a:rPr lang="es-ES" sz="3600" dirty="0" smtClean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Times</a:t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err="1" smtClean="0">
                <a:latin typeface="Arial Black" panose="020B0A04020102020204" pitchFamily="34" charset="0"/>
              </a:rPr>
              <a:t>World</a:t>
            </a: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smtClean="0">
                <a:latin typeface="Arial Black" panose="020B0A04020102020204" pitchFamily="34" charset="0"/>
              </a:rPr>
              <a:t>Trial</a:t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err="1" smtClean="0">
                <a:latin typeface="Arial Black" panose="020B0A04020102020204" pitchFamily="34" charset="0"/>
              </a:rPr>
              <a:t>Champion</a:t>
            </a: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endParaRPr lang="es-ES" sz="4000" dirty="0">
              <a:latin typeface="Arial Black" panose="020B0A04020102020204" pitchFamily="34" charset="0"/>
            </a:endParaRP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55" y="0"/>
            <a:ext cx="6995160" cy="6858000"/>
          </a:xfrm>
        </p:spPr>
      </p:pic>
    </p:spTree>
    <p:extLst>
      <p:ext uri="{BB962C8B-B14F-4D97-AF65-F5344CB8AC3E}">
        <p14:creationId xmlns:p14="http://schemas.microsoft.com/office/powerpoint/2010/main" val="210415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47400" cy="1012119"/>
          </a:xfrm>
        </p:spPr>
        <p:txBody>
          <a:bodyPr>
            <a:noAutofit/>
          </a:bodyPr>
          <a:lstStyle/>
          <a:p>
            <a:pPr algn="ctr"/>
            <a:r>
              <a:rPr lang="es-ES" sz="6000" dirty="0" smtClean="0">
                <a:latin typeface="Arial Black" panose="020B0A04020102020204" pitchFamily="34" charset="0"/>
              </a:rPr>
              <a:t>56</a:t>
            </a:r>
            <a:r>
              <a:rPr lang="es-ES" sz="4800" dirty="0" smtClean="0">
                <a:latin typeface="Arial Black" panose="020B0A04020102020204" pitchFamily="34" charset="0"/>
              </a:rPr>
              <a:t> TITLES WORLD TRIAL CHAMPION TOGETHER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92" y="1603020"/>
            <a:ext cx="2699384" cy="5254977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872" y="1603019"/>
            <a:ext cx="2945128" cy="525497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020"/>
            <a:ext cx="2971800" cy="52549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396" y="1603019"/>
            <a:ext cx="3390900" cy="525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3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9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64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15496"/>
            <a:ext cx="11353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1ST OFICIAL TRIAL: Catalunya(</a:t>
            </a:r>
            <a:r>
              <a:rPr lang="es-ES" dirty="0" err="1" smtClean="0">
                <a:latin typeface="Arial Black" panose="020B0A04020102020204" pitchFamily="34" charset="0"/>
              </a:rPr>
              <a:t>Spain</a:t>
            </a:r>
            <a:r>
              <a:rPr lang="es-ES" dirty="0" smtClean="0">
                <a:latin typeface="Arial Black" panose="020B0A04020102020204" pitchFamily="34" charset="0"/>
              </a:rPr>
              <a:t>)</a:t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smtClean="0">
                <a:latin typeface="Arial Black" panose="020B0A04020102020204" pitchFamily="34" charset="0"/>
              </a:rPr>
              <a:t>TIBIDABO 1 NOVEMBER 1964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54" y="1690688"/>
            <a:ext cx="3892346" cy="51673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9"/>
            <a:ext cx="3904636" cy="5167312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7" y="1690688"/>
            <a:ext cx="4106488" cy="5167312"/>
          </a:xfrm>
        </p:spPr>
      </p:pic>
    </p:spTree>
    <p:extLst>
      <p:ext uri="{BB962C8B-B14F-4D97-AF65-F5344CB8AC3E}">
        <p14:creationId xmlns:p14="http://schemas.microsoft.com/office/powerpoint/2010/main" val="319190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73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0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98120" y="365125"/>
            <a:ext cx="725424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 RAMON TORRAS TRIBUTE</a:t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sz="4900" dirty="0" smtClean="0">
                <a:latin typeface="Arial Black" panose="020B0A04020102020204" pitchFamily="34" charset="0"/>
              </a:rPr>
              <a:t>6</a:t>
            </a:r>
            <a:r>
              <a:rPr lang="es-ES" sz="3200" dirty="0" smtClean="0">
                <a:latin typeface="Arial Black" panose="020B0A04020102020204" pitchFamily="34" charset="0"/>
              </a:rPr>
              <a:t> times </a:t>
            </a:r>
            <a:r>
              <a:rPr lang="es-ES" sz="3200" dirty="0" err="1">
                <a:latin typeface="Arial Black" panose="020B0A04020102020204" pitchFamily="34" charset="0"/>
              </a:rPr>
              <a:t>S</a:t>
            </a:r>
            <a:r>
              <a:rPr lang="es-ES" sz="3200" dirty="0" err="1" smtClean="0">
                <a:latin typeface="Arial Black" panose="020B0A04020102020204" pitchFamily="34" charset="0"/>
              </a:rPr>
              <a:t>panish</a:t>
            </a:r>
            <a:r>
              <a:rPr lang="es-ES" sz="3200" dirty="0" smtClean="0">
                <a:latin typeface="Arial Black" panose="020B0A04020102020204" pitchFamily="34" charset="0"/>
              </a:rPr>
              <a:t> </a:t>
            </a:r>
            <a:r>
              <a:rPr lang="es-ES" sz="3200" dirty="0">
                <a:latin typeface="Arial Black" panose="020B0A04020102020204" pitchFamily="34" charset="0"/>
              </a:rPr>
              <a:t>R</a:t>
            </a:r>
            <a:r>
              <a:rPr lang="es-ES" sz="3200" dirty="0" smtClean="0">
                <a:latin typeface="Arial Black" panose="020B0A04020102020204" pitchFamily="34" charset="0"/>
              </a:rPr>
              <a:t>oad </a:t>
            </a:r>
            <a:r>
              <a:rPr lang="es-ES" sz="3200" dirty="0" err="1">
                <a:latin typeface="Arial Black" panose="020B0A04020102020204" pitchFamily="34" charset="0"/>
              </a:rPr>
              <a:t>C</a:t>
            </a:r>
            <a:r>
              <a:rPr lang="es-ES" sz="3200" dirty="0" err="1" smtClean="0">
                <a:latin typeface="Arial Black" panose="020B0A04020102020204" pitchFamily="34" charset="0"/>
              </a:rPr>
              <a:t>hampion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25624"/>
            <a:ext cx="6524978" cy="5032375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31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8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2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746760" y="0"/>
            <a:ext cx="13792200" cy="166116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>
                <a:latin typeface="Arial Black" panose="020B0A04020102020204" pitchFamily="34" charset="0"/>
              </a:rPr>
              <a:t>MOTOR CLUB TERRASSA</a:t>
            </a:r>
            <a:r>
              <a:rPr lang="es-ES" sz="5400" dirty="0" smtClean="0">
                <a:latin typeface="Arial Black" panose="020B0A04020102020204" pitchFamily="34" charset="0"/>
              </a:rPr>
              <a:t/>
            </a:r>
            <a:br>
              <a:rPr lang="es-ES" sz="5400" dirty="0" smtClean="0">
                <a:latin typeface="Arial Black" panose="020B0A04020102020204" pitchFamily="34" charset="0"/>
              </a:rPr>
            </a:br>
            <a:r>
              <a:rPr lang="es-ES" sz="3600" dirty="0" smtClean="0">
                <a:latin typeface="Arial Black" panose="020B0A04020102020204" pitchFamily="34" charset="0"/>
              </a:rPr>
              <a:t>32 times </a:t>
            </a:r>
            <a:r>
              <a:rPr lang="es-ES" sz="3600" dirty="0" err="1" smtClean="0">
                <a:latin typeface="Arial Black" panose="020B0A04020102020204" pitchFamily="34" charset="0"/>
              </a:rPr>
              <a:t>organizing</a:t>
            </a:r>
            <a:r>
              <a:rPr lang="es-ES" sz="3600" dirty="0" smtClean="0">
                <a:latin typeface="Arial Black" panose="020B0A04020102020204" pitchFamily="34" charset="0"/>
              </a:rPr>
              <a:t> </a:t>
            </a:r>
            <a:r>
              <a:rPr lang="es-ES" sz="3600" dirty="0" err="1">
                <a:latin typeface="Arial Black" panose="020B0A04020102020204" pitchFamily="34" charset="0"/>
              </a:rPr>
              <a:t>W</a:t>
            </a:r>
            <a:r>
              <a:rPr lang="es-ES" sz="3600" dirty="0" err="1" smtClean="0">
                <a:latin typeface="Arial Black" panose="020B0A04020102020204" pitchFamily="34" charset="0"/>
              </a:rPr>
              <a:t>orld</a:t>
            </a:r>
            <a:r>
              <a:rPr lang="es-ES" sz="3600" dirty="0" smtClean="0">
                <a:latin typeface="Arial Black" panose="020B0A04020102020204" pitchFamily="34" charset="0"/>
              </a:rPr>
              <a:t> Trial </a:t>
            </a:r>
            <a:r>
              <a:rPr lang="es-ES" sz="3600" dirty="0" err="1">
                <a:latin typeface="Arial Black" panose="020B0A04020102020204" pitchFamily="34" charset="0"/>
              </a:rPr>
              <a:t>C</a:t>
            </a:r>
            <a:r>
              <a:rPr lang="es-ES" sz="3600" dirty="0" err="1" smtClean="0">
                <a:latin typeface="Arial Black" panose="020B0A04020102020204" pitchFamily="34" charset="0"/>
              </a:rPr>
              <a:t>hampionship</a:t>
            </a:r>
            <a:endParaRPr lang="es-ES" sz="3600" dirty="0">
              <a:latin typeface="Arial Black" panose="020B0A04020102020204" pitchFamily="34" charset="0"/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0" y="1432560"/>
            <a:ext cx="6446520" cy="5425440"/>
          </a:xfrm>
        </p:spPr>
      </p:pic>
    </p:spTree>
    <p:extLst>
      <p:ext uri="{BB962C8B-B14F-4D97-AF65-F5344CB8AC3E}">
        <p14:creationId xmlns:p14="http://schemas.microsoft.com/office/powerpoint/2010/main" val="161246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2556" y="364067"/>
            <a:ext cx="10515600" cy="72248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300" dirty="0" smtClean="0">
                <a:latin typeface="Arial Black" panose="020B0A04020102020204" pitchFamily="34" charset="0"/>
              </a:rPr>
              <a:t>MOTO CLUB CINGLES</a:t>
            </a: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smtClean="0">
                <a:latin typeface="Arial Black" panose="020B0A04020102020204" pitchFamily="34" charset="0"/>
              </a:rPr>
              <a:t>35 </a:t>
            </a:r>
            <a:r>
              <a:rPr lang="es-ES" dirty="0" err="1" smtClean="0">
                <a:latin typeface="Arial Black" panose="020B0A04020102020204" pitchFamily="34" charset="0"/>
              </a:rPr>
              <a:t>editions</a:t>
            </a:r>
            <a:r>
              <a:rPr lang="es-ES" dirty="0" smtClean="0">
                <a:latin typeface="Arial Black" panose="020B0A04020102020204" pitchFamily="34" charset="0"/>
              </a:rPr>
              <a:t> “</a:t>
            </a:r>
            <a:r>
              <a:rPr lang="es-ES" dirty="0" err="1" smtClean="0">
                <a:latin typeface="Arial Black" panose="020B0A04020102020204" pitchFamily="34" charset="0"/>
              </a:rPr>
              <a:t>els</a:t>
            </a:r>
            <a:r>
              <a:rPr lang="es-ES" dirty="0" smtClean="0">
                <a:latin typeface="Arial Black" panose="020B0A04020102020204" pitchFamily="34" charset="0"/>
              </a:rPr>
              <a:t> Cingles”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512" y="1399822"/>
            <a:ext cx="7529688" cy="5260622"/>
          </a:xfrm>
        </p:spPr>
      </p:pic>
    </p:spTree>
    <p:extLst>
      <p:ext uri="{BB962C8B-B14F-4D97-AF65-F5344CB8AC3E}">
        <p14:creationId xmlns:p14="http://schemas.microsoft.com/office/powerpoint/2010/main" val="175168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6911" y="27745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300" dirty="0" smtClean="0">
                <a:latin typeface="Arial Black" panose="020B0A04020102020204" pitchFamily="34" charset="0"/>
              </a:rPr>
              <a:t>MOTO CLUB ABADESSES</a:t>
            </a: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r>
              <a:rPr lang="es-ES" dirty="0" smtClean="0">
                <a:latin typeface="Arial Black" panose="020B0A04020102020204" pitchFamily="34" charset="0"/>
              </a:rPr>
              <a:t>47 </a:t>
            </a:r>
            <a:r>
              <a:rPr lang="es-ES" dirty="0" err="1" smtClean="0">
                <a:latin typeface="Arial Black" panose="020B0A04020102020204" pitchFamily="34" charset="0"/>
              </a:rPr>
              <a:t>editions</a:t>
            </a:r>
            <a:r>
              <a:rPr lang="es-ES" dirty="0" smtClean="0">
                <a:latin typeface="Arial Black" panose="020B0A04020102020204" pitchFamily="34" charset="0"/>
              </a:rPr>
              <a:t> “</a:t>
            </a:r>
            <a:r>
              <a:rPr lang="es-ES" dirty="0" err="1" smtClean="0">
                <a:latin typeface="Arial Black" panose="020B0A04020102020204" pitchFamily="34" charset="0"/>
              </a:rPr>
              <a:t>Santigossa</a:t>
            </a:r>
            <a:r>
              <a:rPr lang="es-ES" dirty="0" smtClean="0">
                <a:latin typeface="Arial Black" panose="020B0A04020102020204" pitchFamily="34" charset="0"/>
              </a:rPr>
              <a:t>”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603022"/>
            <a:ext cx="7292622" cy="5254978"/>
          </a:xfrm>
        </p:spPr>
      </p:pic>
    </p:spTree>
    <p:extLst>
      <p:ext uri="{BB962C8B-B14F-4D97-AF65-F5344CB8AC3E}">
        <p14:creationId xmlns:p14="http://schemas.microsoft.com/office/powerpoint/2010/main" val="151582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6911" y="277459"/>
            <a:ext cx="10515600" cy="171357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300" dirty="0" smtClean="0">
                <a:latin typeface="Arial Black" panose="020B0A04020102020204" pitchFamily="34" charset="0"/>
              </a:rPr>
              <a:t>EDINBURGH &amp; DISTRICT MOTOR CLUB</a:t>
            </a:r>
            <a:r>
              <a:rPr lang="es-ES" dirty="0" smtClean="0">
                <a:latin typeface="Arial Black" panose="020B0A04020102020204" pitchFamily="34" charset="0"/>
              </a:rPr>
              <a:t/>
            </a:r>
            <a:br>
              <a:rPr lang="es-ES" dirty="0" smtClean="0">
                <a:latin typeface="Arial Black" panose="020B0A04020102020204" pitchFamily="34" charset="0"/>
              </a:rPr>
            </a:b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68" y="1855121"/>
            <a:ext cx="7831393" cy="4678413"/>
          </a:xfrm>
        </p:spPr>
      </p:pic>
    </p:spTree>
    <p:extLst>
      <p:ext uri="{BB962C8B-B14F-4D97-AF65-F5344CB8AC3E}">
        <p14:creationId xmlns:p14="http://schemas.microsoft.com/office/powerpoint/2010/main" val="212388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587" y="2875933"/>
            <a:ext cx="3815644" cy="398206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382" y="2875934"/>
            <a:ext cx="4025618" cy="39820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923" y="2875934"/>
            <a:ext cx="4023359" cy="398206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642" y="0"/>
            <a:ext cx="7404100" cy="266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8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80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6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04801"/>
            <a:ext cx="10515600" cy="790222"/>
          </a:xfrm>
        </p:spPr>
        <p:txBody>
          <a:bodyPr/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LEGENDARY BRANDS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89" y="1567391"/>
            <a:ext cx="3189112" cy="2406297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67" y="1200943"/>
            <a:ext cx="3939823" cy="29802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9" y="1408464"/>
            <a:ext cx="2743200" cy="256522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179" y="4241798"/>
            <a:ext cx="2844800" cy="234809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5517939"/>
            <a:ext cx="2971800" cy="7337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098" y="4241798"/>
            <a:ext cx="2049781" cy="224931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4386791"/>
            <a:ext cx="2971800" cy="71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3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8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2489" cy="360115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3066"/>
            <a:ext cx="5802489" cy="306493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67" y="1173480"/>
            <a:ext cx="6265333" cy="568451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005689" y="112889"/>
            <a:ext cx="607342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Arial Black" panose="020B0A04020102020204" pitchFamily="34" charset="0"/>
              </a:rPr>
              <a:t>1ST TRIAL INDOOR : INDOOR SOLO MOTO</a:t>
            </a:r>
          </a:p>
          <a:p>
            <a:pPr algn="ctr"/>
            <a:r>
              <a:rPr lang="es-ES" sz="2000" dirty="0">
                <a:latin typeface="Arial Black" panose="020B0A04020102020204" pitchFamily="34" charset="0"/>
              </a:rPr>
              <a:t> </a:t>
            </a:r>
            <a:r>
              <a:rPr lang="es-ES" sz="2000" dirty="0" smtClean="0">
                <a:latin typeface="Arial Black" panose="020B0A04020102020204" pitchFamily="34" charset="0"/>
              </a:rPr>
              <a:t>  </a:t>
            </a:r>
          </a:p>
          <a:p>
            <a:pPr algn="ctr"/>
            <a:endParaRPr lang="es-E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94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8299" y="108125"/>
            <a:ext cx="11266312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dirty="0" smtClean="0">
                <a:latin typeface="Arial Black" panose="020B0A04020102020204" pitchFamily="34" charset="0"/>
              </a:rPr>
              <a:t>JAUME ALGUERSUARI, PERE PI I JOAN BORDAS </a:t>
            </a:r>
            <a:r>
              <a:rPr lang="es-ES" sz="3200" dirty="0" err="1" smtClean="0">
                <a:latin typeface="Arial Black" panose="020B0A04020102020204" pitchFamily="34" charset="0"/>
              </a:rPr>
              <a:t>with</a:t>
            </a:r>
            <a:r>
              <a:rPr lang="es-ES" sz="3200" dirty="0" smtClean="0"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latin typeface="Arial Black" panose="020B0A04020102020204" pitchFamily="34" charset="0"/>
              </a:rPr>
              <a:t>the</a:t>
            </a:r>
            <a:r>
              <a:rPr lang="es-ES" sz="3200" dirty="0" smtClean="0"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latin typeface="Arial Black" panose="020B0A04020102020204" pitchFamily="34" charset="0"/>
              </a:rPr>
              <a:t>first</a:t>
            </a:r>
            <a:r>
              <a:rPr lang="es-ES" sz="3200" dirty="0" smtClean="0"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latin typeface="Arial Black" panose="020B0A04020102020204" pitchFamily="34" charset="0"/>
              </a:rPr>
              <a:t>winner</a:t>
            </a:r>
            <a:r>
              <a:rPr lang="es-ES" sz="3200" dirty="0" smtClean="0">
                <a:latin typeface="Arial Black" panose="020B0A04020102020204" pitchFamily="34" charset="0"/>
              </a:rPr>
              <a:t>: JAUME SUBIRÀ</a:t>
            </a:r>
            <a:endParaRPr lang="es-ES" sz="3200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33688"/>
            <a:ext cx="3098799" cy="5424311"/>
          </a:xfrm>
        </p:spPr>
      </p:pic>
      <p:sp>
        <p:nvSpPr>
          <p:cNvPr id="3" name="CuadroTexto 2"/>
          <p:cNvSpPr txBox="1"/>
          <p:nvPr/>
        </p:nvSpPr>
        <p:spPr>
          <a:xfrm>
            <a:off x="4251960" y="6150113"/>
            <a:ext cx="493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41 EDITIONS</a:t>
            </a:r>
            <a:endParaRPr lang="es-ES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60" y="1433687"/>
            <a:ext cx="5471160" cy="542431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080" y="1433687"/>
            <a:ext cx="3296920" cy="54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0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9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3555"/>
          </a:xfrm>
        </p:spPr>
        <p:txBody>
          <a:bodyPr>
            <a:noAutofit/>
          </a:bodyPr>
          <a:lstStyle/>
          <a:p>
            <a:pPr algn="ctr"/>
            <a:r>
              <a:rPr lang="es-ES" b="1" dirty="0" smtClean="0">
                <a:latin typeface="Arial Black" panose="020B0A04020102020204" pitchFamily="34" charset="0"/>
              </a:rPr>
              <a:t>WOMEN TRIAL LEGENDS</a:t>
            </a:r>
            <a:endParaRPr lang="es-ES" b="1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 flipH="1">
            <a:off x="4282440" y="1600200"/>
            <a:ext cx="3627120" cy="4831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Enriqueta </a:t>
            </a:r>
            <a:r>
              <a:rPr lang="es-ES" dirty="0" err="1" smtClean="0">
                <a:latin typeface="Arial Black" panose="020B0A04020102020204" pitchFamily="34" charset="0"/>
              </a:rPr>
              <a:t>Ferran</a:t>
            </a:r>
            <a:endParaRPr lang="es-E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Carme Forte</a:t>
            </a:r>
          </a:p>
          <a:p>
            <a:pPr marL="0" indent="0">
              <a:buNone/>
            </a:pPr>
            <a:endParaRPr lang="es-E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s-ES" dirty="0" err="1" smtClean="0">
                <a:latin typeface="Arial Black" panose="020B0A04020102020204" pitchFamily="34" charset="0"/>
              </a:rPr>
              <a:t>Imma</a:t>
            </a:r>
            <a:r>
              <a:rPr lang="es-ES" dirty="0" smtClean="0">
                <a:latin typeface="Arial Black" panose="020B0A04020102020204" pitchFamily="34" charset="0"/>
              </a:rPr>
              <a:t> Esteve</a:t>
            </a: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Montse </a:t>
            </a:r>
            <a:r>
              <a:rPr lang="es-ES" dirty="0" err="1" smtClean="0">
                <a:latin typeface="Arial Black" panose="020B0A04020102020204" pitchFamily="34" charset="0"/>
              </a:rPr>
              <a:t>Jorba</a:t>
            </a:r>
            <a:endParaRPr lang="es-E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Rosa </a:t>
            </a:r>
            <a:r>
              <a:rPr lang="es-ES" dirty="0" err="1" smtClean="0">
                <a:latin typeface="Arial Black" panose="020B0A04020102020204" pitchFamily="34" charset="0"/>
              </a:rPr>
              <a:t>Perarnau</a:t>
            </a:r>
            <a:endParaRPr lang="es-ES" dirty="0" smtClean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4084320" cy="5562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560" y="1295400"/>
            <a:ext cx="42545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6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2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3555"/>
          </a:xfrm>
        </p:spPr>
        <p:txBody>
          <a:bodyPr>
            <a:noAutofit/>
          </a:bodyPr>
          <a:lstStyle/>
          <a:p>
            <a:pPr algn="ctr"/>
            <a:r>
              <a:rPr lang="es-ES" b="1" dirty="0" err="1" smtClean="0">
                <a:latin typeface="Arial Black" panose="020B0A04020102020204" pitchFamily="34" charset="0"/>
              </a:rPr>
              <a:t>Trialsin</a:t>
            </a:r>
            <a:r>
              <a:rPr lang="es-ES" b="1" dirty="0" smtClean="0">
                <a:latin typeface="Arial Black" panose="020B0A04020102020204" pitchFamily="34" charset="0"/>
              </a:rPr>
              <a:t> </a:t>
            </a:r>
            <a:r>
              <a:rPr lang="es-ES" b="1" dirty="0" err="1" smtClean="0">
                <a:latin typeface="Arial Black" panose="020B0A04020102020204" pitchFamily="34" charset="0"/>
              </a:rPr>
              <a:t>jump</a:t>
            </a:r>
            <a:r>
              <a:rPr lang="es-ES" b="1" dirty="0" smtClean="0">
                <a:latin typeface="Arial Black" panose="020B0A04020102020204" pitchFamily="34" charset="0"/>
              </a:rPr>
              <a:t> to trial</a:t>
            </a:r>
            <a:endParaRPr lang="es-ES" b="1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 flipH="1">
            <a:off x="4059382" y="1233056"/>
            <a:ext cx="3850177" cy="56249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sz="3300" dirty="0" smtClean="0">
                <a:latin typeface="Arial Black" panose="020B0A04020102020204" pitchFamily="34" charset="0"/>
              </a:rPr>
              <a:t>Andreu Codina</a:t>
            </a:r>
          </a:p>
          <a:p>
            <a:pPr marL="0" indent="0">
              <a:buNone/>
            </a:pPr>
            <a:r>
              <a:rPr lang="es-ES" sz="3300" dirty="0" smtClean="0">
                <a:latin typeface="Arial Black" panose="020B0A04020102020204" pitchFamily="34" charset="0"/>
              </a:rPr>
              <a:t>(</a:t>
            </a:r>
            <a:r>
              <a:rPr lang="es-ES" sz="3300" dirty="0" err="1" smtClean="0">
                <a:latin typeface="Arial Black" panose="020B0A04020102020204" pitchFamily="34" charset="0"/>
              </a:rPr>
              <a:t>European</a:t>
            </a:r>
            <a:r>
              <a:rPr lang="es-ES" sz="3300" dirty="0" smtClean="0">
                <a:latin typeface="Arial Black" panose="020B0A04020102020204" pitchFamily="34" charset="0"/>
              </a:rPr>
              <a:t> </a:t>
            </a:r>
            <a:r>
              <a:rPr lang="es-ES" sz="3300" dirty="0" err="1" smtClean="0">
                <a:latin typeface="Arial Black" panose="020B0A04020102020204" pitchFamily="34" charset="0"/>
              </a:rPr>
              <a:t>bicycle</a:t>
            </a:r>
            <a:r>
              <a:rPr lang="es-ES" sz="3300" dirty="0" smtClean="0">
                <a:latin typeface="Arial Black" panose="020B0A04020102020204" pitchFamily="34" charset="0"/>
              </a:rPr>
              <a:t> </a:t>
            </a:r>
            <a:r>
              <a:rPr lang="es-ES" sz="3300" dirty="0" err="1" smtClean="0">
                <a:latin typeface="Arial Black" panose="020B0A04020102020204" pitchFamily="34" charset="0"/>
              </a:rPr>
              <a:t>champion</a:t>
            </a:r>
            <a:r>
              <a:rPr lang="es-ES" sz="3300" dirty="0">
                <a:latin typeface="Arial Black" panose="020B0A04020102020204" pitchFamily="34" charset="0"/>
              </a:rPr>
              <a:t> </a:t>
            </a:r>
            <a:r>
              <a:rPr lang="es-ES" sz="3300" dirty="0" smtClean="0">
                <a:latin typeface="Arial Black" panose="020B0A04020102020204" pitchFamily="34" charset="0"/>
              </a:rPr>
              <a:t>1982)</a:t>
            </a:r>
          </a:p>
          <a:p>
            <a:pPr marL="0" indent="0">
              <a:buNone/>
            </a:pPr>
            <a:r>
              <a:rPr lang="es-ES" dirty="0" err="1" smtClean="0">
                <a:latin typeface="Arial Black" panose="020B0A04020102020204" pitchFamily="34" charset="0"/>
              </a:rPr>
              <a:t>Opened</a:t>
            </a:r>
            <a:r>
              <a:rPr lang="es-ES" dirty="0" smtClean="0">
                <a:latin typeface="Arial Black" panose="020B0A04020102020204" pitchFamily="34" charset="0"/>
              </a:rPr>
              <a:t> a new </a:t>
            </a:r>
            <a:r>
              <a:rPr lang="es-ES" dirty="0" err="1" smtClean="0">
                <a:latin typeface="Arial Black" panose="020B0A04020102020204" pitchFamily="34" charset="0"/>
              </a:rPr>
              <a:t>way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for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the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practise</a:t>
            </a:r>
            <a:r>
              <a:rPr lang="es-ES" dirty="0" smtClean="0">
                <a:latin typeface="Arial Black" panose="020B0A04020102020204" pitchFamily="34" charset="0"/>
              </a:rPr>
              <a:t> of trial, </a:t>
            </a:r>
            <a:r>
              <a:rPr lang="es-ES" dirty="0" err="1" smtClean="0">
                <a:latin typeface="Arial Black" panose="020B0A04020102020204" pitchFamily="34" charset="0"/>
              </a:rPr>
              <a:t>starting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with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Bicycle</a:t>
            </a:r>
            <a:r>
              <a:rPr lang="es-ES" dirty="0" smtClean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r>
              <a:rPr lang="es-ES" dirty="0" err="1" smtClean="0">
                <a:latin typeface="Arial Black" panose="020B0A04020102020204" pitchFamily="34" charset="0"/>
              </a:rPr>
              <a:t>Following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him</a:t>
            </a:r>
            <a:r>
              <a:rPr lang="es-ES" dirty="0" smtClean="0">
                <a:latin typeface="Arial Black" panose="020B0A04020102020204" pitchFamily="34" charset="0"/>
              </a:rPr>
              <a:t>: </a:t>
            </a: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Jordi </a:t>
            </a:r>
            <a:r>
              <a:rPr lang="es-ES" dirty="0" err="1" smtClean="0">
                <a:latin typeface="Arial Black" panose="020B0A04020102020204" pitchFamily="34" charset="0"/>
              </a:rPr>
              <a:t>Tarres</a:t>
            </a:r>
            <a:r>
              <a:rPr lang="es-ES" dirty="0" smtClean="0">
                <a:latin typeface="Arial Black" panose="020B0A04020102020204" pitchFamily="34" charset="0"/>
              </a:rPr>
              <a:t>,</a:t>
            </a: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Amos Bilbao,</a:t>
            </a: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Thierry </a:t>
            </a:r>
            <a:r>
              <a:rPr lang="es-ES" dirty="0" err="1" smtClean="0">
                <a:latin typeface="Arial Black" panose="020B0A04020102020204" pitchFamily="34" charset="0"/>
              </a:rPr>
              <a:t>Girard</a:t>
            </a:r>
            <a:r>
              <a:rPr lang="es-ES" dirty="0" smtClean="0">
                <a:latin typeface="Arial Black" panose="020B0A04020102020204" pitchFamily="34" charset="0"/>
              </a:rPr>
              <a:t>,</a:t>
            </a: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Marc </a:t>
            </a:r>
            <a:r>
              <a:rPr lang="es-ES" dirty="0" err="1" smtClean="0">
                <a:latin typeface="Arial Black" panose="020B0A04020102020204" pitchFamily="34" charset="0"/>
              </a:rPr>
              <a:t>Colomé</a:t>
            </a:r>
            <a:r>
              <a:rPr lang="es-ES" dirty="0" smtClean="0">
                <a:latin typeface="Arial Black" panose="020B0A04020102020204" pitchFamily="34" charset="0"/>
              </a:rPr>
              <a:t>,</a:t>
            </a:r>
          </a:p>
          <a:p>
            <a:pPr marL="0" indent="0">
              <a:buNone/>
            </a:pPr>
            <a:r>
              <a:rPr lang="es-ES" dirty="0" err="1" smtClean="0">
                <a:latin typeface="Arial Black" panose="020B0A04020102020204" pitchFamily="34" charset="0"/>
              </a:rPr>
              <a:t>Kenichi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Kuroyama</a:t>
            </a:r>
            <a:r>
              <a:rPr lang="es-ES" dirty="0" smtClean="0">
                <a:latin typeface="Arial Black" panose="020B0A04020102020204" pitchFamily="34" charset="0"/>
              </a:rPr>
              <a:t>,</a:t>
            </a: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Joan Pons,</a:t>
            </a: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Albert </a:t>
            </a:r>
            <a:r>
              <a:rPr lang="es-ES" dirty="0" err="1" smtClean="0">
                <a:latin typeface="Arial Black" panose="020B0A04020102020204" pitchFamily="34" charset="0"/>
              </a:rPr>
              <a:t>Cabestany</a:t>
            </a:r>
            <a:r>
              <a:rPr lang="es-ES" dirty="0" smtClean="0">
                <a:latin typeface="Arial Black" panose="020B0A04020102020204" pitchFamily="34" charset="0"/>
              </a:rPr>
              <a:t>,</a:t>
            </a:r>
          </a:p>
          <a:p>
            <a:pPr marL="0" indent="0">
              <a:buNone/>
            </a:pPr>
            <a:r>
              <a:rPr lang="es-ES" sz="2600" dirty="0" err="1" smtClean="0">
                <a:latin typeface="Arial Black" panose="020B0A04020102020204" pitchFamily="34" charset="0"/>
              </a:rPr>
              <a:t>Takahisa</a:t>
            </a:r>
            <a:r>
              <a:rPr lang="es-ES" sz="2600" dirty="0" smtClean="0">
                <a:latin typeface="Arial Black" panose="020B0A04020102020204" pitchFamily="34" charset="0"/>
              </a:rPr>
              <a:t> </a:t>
            </a:r>
            <a:r>
              <a:rPr lang="es-ES" sz="2600" dirty="0" err="1" smtClean="0">
                <a:latin typeface="Arial Black" panose="020B0A04020102020204" pitchFamily="34" charset="0"/>
              </a:rPr>
              <a:t>Fujinami</a:t>
            </a:r>
            <a:r>
              <a:rPr lang="es-ES" dirty="0" smtClean="0">
                <a:latin typeface="Arial Black" panose="020B0A04020102020204" pitchFamily="34" charset="0"/>
              </a:rPr>
              <a:t>,</a:t>
            </a:r>
          </a:p>
          <a:p>
            <a:pPr marL="0" indent="0">
              <a:buNone/>
            </a:pPr>
            <a:r>
              <a:rPr lang="es-ES" dirty="0" smtClean="0">
                <a:latin typeface="Arial Black" panose="020B0A04020102020204" pitchFamily="34" charset="0"/>
              </a:rPr>
              <a:t>Toni Bou…….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94509"/>
            <a:ext cx="4059382" cy="576349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55" y="1094508"/>
            <a:ext cx="4405745" cy="576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2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3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0800" y="365125"/>
            <a:ext cx="10642600" cy="395843"/>
          </a:xfrm>
        </p:spPr>
        <p:txBody>
          <a:bodyPr>
            <a:normAutofit fontScale="90000"/>
          </a:bodyPr>
          <a:lstStyle/>
          <a:p>
            <a:r>
              <a:rPr lang="es-ES" sz="4800" dirty="0" smtClean="0">
                <a:latin typeface="Arial Black" panose="020B0A04020102020204" pitchFamily="34" charset="0"/>
              </a:rPr>
              <a:t>1st Catalunya Trial Champions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100" y="1776630"/>
            <a:ext cx="2921000" cy="50638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130300"/>
            <a:ext cx="3479800" cy="509970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14300" y="6230004"/>
            <a:ext cx="271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JOAN SOLER BULTO 1965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774950" y="1130299"/>
            <a:ext cx="328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CASIMIRO VERDAGUER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         1966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975350" y="6230005"/>
            <a:ext cx="341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 ORIOL PUIG BULTO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                1967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829800" y="1130299"/>
            <a:ext cx="2019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PERE TAULE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       1968</a:t>
            </a:r>
          </a:p>
          <a:p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30298"/>
            <a:ext cx="2832100" cy="4965702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650" y="1776630"/>
            <a:ext cx="2673350" cy="509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4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3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3890" y="365125"/>
            <a:ext cx="10619509" cy="583908"/>
          </a:xfrm>
        </p:spPr>
        <p:txBody>
          <a:bodyPr>
            <a:normAutofit fontScale="90000"/>
          </a:bodyPr>
          <a:lstStyle/>
          <a:p>
            <a:r>
              <a:rPr lang="es-ES" sz="4800" dirty="0" smtClean="0">
                <a:latin typeface="Arial Black" panose="020B0A04020102020204" pitchFamily="34" charset="0"/>
              </a:rPr>
              <a:t>1st </a:t>
            </a:r>
            <a:r>
              <a:rPr lang="es-ES" sz="4800" dirty="0" err="1" smtClean="0">
                <a:latin typeface="Arial Black" panose="020B0A04020102020204" pitchFamily="34" charset="0"/>
              </a:rPr>
              <a:t>Spanish</a:t>
            </a:r>
            <a:r>
              <a:rPr lang="es-ES" sz="4800" dirty="0" smtClean="0">
                <a:latin typeface="Arial Black" panose="020B0A04020102020204" pitchFamily="34" charset="0"/>
              </a:rPr>
              <a:t> Trial Champions (I)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95459" y="6565900"/>
            <a:ext cx="2685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PERE PI (1968)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754581" y="1295400"/>
            <a:ext cx="3946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IGNASI BULT0 (69,70,71 &amp;72)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007100" y="6548398"/>
            <a:ext cx="341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95400"/>
            <a:ext cx="3535674" cy="5252997"/>
          </a:xfr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64" y="1629954"/>
            <a:ext cx="3850002" cy="5110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8340436" y="6507986"/>
            <a:ext cx="3890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FERNANDO MUÑOZ (1973)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457" y="1295400"/>
            <a:ext cx="4174543" cy="51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0800" y="365125"/>
            <a:ext cx="10642600" cy="395843"/>
          </a:xfrm>
        </p:spPr>
        <p:txBody>
          <a:bodyPr>
            <a:normAutofit fontScale="90000"/>
          </a:bodyPr>
          <a:lstStyle/>
          <a:p>
            <a:r>
              <a:rPr lang="es-ES" sz="4800" dirty="0">
                <a:latin typeface="Arial Black" panose="020B0A04020102020204" pitchFamily="34" charset="0"/>
              </a:rPr>
              <a:t> </a:t>
            </a:r>
            <a:r>
              <a:rPr lang="es-ES" sz="4800" dirty="0" smtClean="0">
                <a:latin typeface="Arial Black" panose="020B0A04020102020204" pitchFamily="34" charset="0"/>
              </a:rPr>
              <a:t>  </a:t>
            </a:r>
            <a:r>
              <a:rPr lang="es-ES" sz="4800" dirty="0" err="1" smtClean="0">
                <a:latin typeface="Arial Black" panose="020B0A04020102020204" pitchFamily="34" charset="0"/>
              </a:rPr>
              <a:t>Spanish</a:t>
            </a:r>
            <a:r>
              <a:rPr lang="es-ES" sz="4800" dirty="0" smtClean="0">
                <a:latin typeface="Arial Black" panose="020B0A04020102020204" pitchFamily="34" charset="0"/>
              </a:rPr>
              <a:t> Trial Champions (II)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-115960" y="6534834"/>
            <a:ext cx="4021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MANEL SOLER (74,75,76&amp;77 )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734873" y="1295400"/>
            <a:ext cx="39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GORGOT (78,79,80,81,82&amp;83)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007100" y="6548398"/>
            <a:ext cx="341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8217524" y="6507986"/>
            <a:ext cx="401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LLUIS GALLACH (1984 &amp;85)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" y="1295400"/>
            <a:ext cx="3583729" cy="5212585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802" y="1682179"/>
            <a:ext cx="3847881" cy="51758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870" y="1295399"/>
            <a:ext cx="4072599" cy="521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9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3890" y="365125"/>
            <a:ext cx="10619509" cy="583908"/>
          </a:xfrm>
        </p:spPr>
        <p:txBody>
          <a:bodyPr>
            <a:normAutofit fontScale="90000"/>
          </a:bodyPr>
          <a:lstStyle/>
          <a:p>
            <a:r>
              <a:rPr lang="es-ES" sz="4800" dirty="0" err="1" smtClean="0">
                <a:latin typeface="Arial Black" panose="020B0A04020102020204" pitchFamily="34" charset="0"/>
              </a:rPr>
              <a:t>Spanish</a:t>
            </a:r>
            <a:r>
              <a:rPr lang="es-ES" sz="4800" dirty="0" smtClean="0">
                <a:latin typeface="Arial Black" panose="020B0A04020102020204" pitchFamily="34" charset="0"/>
              </a:rPr>
              <a:t> Trial Champions (III)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007100" y="6548398"/>
            <a:ext cx="341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516" y="1253838"/>
            <a:ext cx="3624974" cy="27040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05" y="1293232"/>
            <a:ext cx="3926866" cy="5439832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44" y="1293232"/>
            <a:ext cx="3153698" cy="2664612"/>
          </a:xfr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517" y="4239489"/>
            <a:ext cx="3624973" cy="24935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328" y="4142510"/>
            <a:ext cx="3124814" cy="259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5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5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1164" y="365125"/>
            <a:ext cx="11312236" cy="395843"/>
          </a:xfrm>
        </p:spPr>
        <p:txBody>
          <a:bodyPr>
            <a:normAutofit fontScale="90000"/>
          </a:bodyPr>
          <a:lstStyle/>
          <a:p>
            <a:r>
              <a:rPr lang="es-ES" sz="4800" dirty="0">
                <a:latin typeface="Arial Black" panose="020B0A04020102020204" pitchFamily="34" charset="0"/>
              </a:rPr>
              <a:t> </a:t>
            </a:r>
            <a:r>
              <a:rPr lang="es-ES" sz="4000" dirty="0">
                <a:latin typeface="Arial Black" panose="020B0A04020102020204" pitchFamily="34" charset="0"/>
              </a:rPr>
              <a:t> </a:t>
            </a:r>
            <a:r>
              <a:rPr lang="es-ES" sz="4000" dirty="0" smtClean="0">
                <a:latin typeface="Arial Black" panose="020B0A04020102020204" pitchFamily="34" charset="0"/>
              </a:rPr>
              <a:t>     </a:t>
            </a:r>
            <a:r>
              <a:rPr lang="es-ES" sz="4800" dirty="0" err="1" smtClean="0">
                <a:latin typeface="Arial Black" panose="020B0A04020102020204" pitchFamily="34" charset="0"/>
              </a:rPr>
              <a:t>European</a:t>
            </a:r>
            <a:r>
              <a:rPr lang="es-ES" sz="4800" dirty="0" smtClean="0">
                <a:latin typeface="Arial Black" panose="020B0A04020102020204" pitchFamily="34" charset="0"/>
              </a:rPr>
              <a:t> Trial Champions (I)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98764" y="6409898"/>
            <a:ext cx="5508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Don Smith </a:t>
            </a:r>
            <a:r>
              <a:rPr lang="es-ES" dirty="0" err="1" smtClean="0">
                <a:latin typeface="Arial Black" panose="020B0A04020102020204" pitchFamily="34" charset="0"/>
              </a:rPr>
              <a:t>with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Earles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Suspension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007100" y="6548398"/>
            <a:ext cx="341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007100" y="3547419"/>
            <a:ext cx="607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    </a:t>
            </a:r>
            <a:r>
              <a:rPr lang="es-ES" dirty="0" err="1" smtClean="0">
                <a:latin typeface="Arial Black" panose="020B0A04020102020204" pitchFamily="34" charset="0"/>
              </a:rPr>
              <a:t>Mick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smtClean="0">
                <a:latin typeface="Arial Black" panose="020B0A04020102020204" pitchFamily="34" charset="0"/>
              </a:rPr>
              <a:t>Andrews </a:t>
            </a:r>
            <a:endParaRPr lang="es-ES" dirty="0" smtClean="0">
              <a:latin typeface="Arial Black" panose="020B0A04020102020204" pitchFamily="34" charset="0"/>
            </a:endParaRPr>
          </a:p>
          <a:p>
            <a:pPr algn="ctr"/>
            <a:r>
              <a:rPr lang="es-ES" dirty="0" smtClean="0">
                <a:latin typeface="Arial Black" panose="020B0A04020102020204" pitchFamily="34" charset="0"/>
              </a:rPr>
              <a:t>Martin </a:t>
            </a:r>
            <a:r>
              <a:rPr lang="es-ES" dirty="0" err="1" smtClean="0">
                <a:latin typeface="Arial Black" panose="020B0A04020102020204" pitchFamily="34" charset="0"/>
              </a:rPr>
              <a:t>Lampkin</a:t>
            </a:r>
            <a:r>
              <a:rPr lang="es-ES" dirty="0" smtClean="0">
                <a:latin typeface="Arial Black" panose="020B0A04020102020204" pitchFamily="34" charset="0"/>
              </a:rPr>
              <a:t> (1973) </a:t>
            </a:r>
            <a:r>
              <a:rPr lang="es-ES" dirty="0" err="1" smtClean="0">
                <a:latin typeface="Arial Black" panose="020B0A04020102020204" pitchFamily="34" charset="0"/>
              </a:rPr>
              <a:t>with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Rathmell</a:t>
            </a:r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(1974)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017" y="4253345"/>
            <a:ext cx="6004619" cy="24028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4" y="999485"/>
            <a:ext cx="5324013" cy="2615247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5" y="3606406"/>
            <a:ext cx="5103206" cy="2754443"/>
          </a:xfr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017" y="1033292"/>
            <a:ext cx="6004619" cy="245453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669458" y="3097161"/>
            <a:ext cx="1106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(1969)</a:t>
            </a:r>
            <a:endParaRPr lang="es-E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039611" y="1341822"/>
            <a:ext cx="280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MICK ANDREWS 1971-1972</a:t>
            </a:r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5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0800" y="365125"/>
            <a:ext cx="10642600" cy="395843"/>
          </a:xfrm>
        </p:spPr>
        <p:txBody>
          <a:bodyPr>
            <a:no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European</a:t>
            </a:r>
            <a:r>
              <a:rPr lang="es-ES" dirty="0" smtClean="0">
                <a:latin typeface="Arial Black" panose="020B0A04020102020204" pitchFamily="34" charset="0"/>
              </a:rPr>
              <a:t> Trial Champions (II)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-154066" y="6507021"/>
            <a:ext cx="3616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Arial Black" panose="020B0A04020102020204" pitchFamily="34" charset="0"/>
              </a:rPr>
              <a:t>Sammy</a:t>
            </a:r>
            <a:r>
              <a:rPr lang="es-ES" dirty="0" smtClean="0">
                <a:latin typeface="Arial Black" panose="020B0A04020102020204" pitchFamily="34" charset="0"/>
              </a:rPr>
              <a:t> Miller (68&amp;70)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14452" y="1317402"/>
            <a:ext cx="3998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     </a:t>
            </a:r>
            <a:r>
              <a:rPr lang="es-ES" sz="2000" dirty="0" smtClean="0">
                <a:latin typeface="Arial Black" panose="020B0A04020102020204" pitchFamily="34" charset="0"/>
              </a:rPr>
              <a:t>Martin </a:t>
            </a:r>
            <a:r>
              <a:rPr lang="es-ES" sz="2000" dirty="0" err="1">
                <a:latin typeface="Arial Black" panose="020B0A04020102020204" pitchFamily="34" charset="0"/>
              </a:rPr>
              <a:t>L</a:t>
            </a:r>
            <a:r>
              <a:rPr lang="es-ES" sz="2000" dirty="0" err="1" smtClean="0">
                <a:latin typeface="Arial Black" panose="020B0A04020102020204" pitchFamily="34" charset="0"/>
              </a:rPr>
              <a:t>ampkin</a:t>
            </a:r>
            <a:r>
              <a:rPr lang="es-ES" sz="2000" dirty="0" smtClean="0">
                <a:latin typeface="Arial Black" panose="020B0A04020102020204" pitchFamily="34" charset="0"/>
              </a:rPr>
              <a:t> (1973)</a:t>
            </a:r>
            <a:endParaRPr lang="es-ES" sz="2000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007100" y="6548398"/>
            <a:ext cx="341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8346396" y="6489576"/>
            <a:ext cx="4241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    Malcolm </a:t>
            </a:r>
            <a:r>
              <a:rPr lang="es-ES" dirty="0" err="1" smtClean="0">
                <a:latin typeface="Arial Black" panose="020B0A04020102020204" pitchFamily="34" charset="0"/>
              </a:rPr>
              <a:t>Rathmell</a:t>
            </a:r>
            <a:r>
              <a:rPr lang="es-ES" dirty="0" smtClean="0">
                <a:latin typeface="Arial Black" panose="020B0A04020102020204" pitchFamily="34" charset="0"/>
              </a:rPr>
              <a:t> (1974)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550" y="1353314"/>
            <a:ext cx="3340926" cy="517217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30" y="1717512"/>
            <a:ext cx="2691830" cy="514048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685398" y="1321093"/>
            <a:ext cx="298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Arial Black" panose="020B0A04020102020204" pitchFamily="34" charset="0"/>
              </a:rPr>
              <a:t>Mick</a:t>
            </a:r>
            <a:r>
              <a:rPr lang="es-ES" dirty="0" smtClean="0">
                <a:latin typeface="Arial Black" panose="020B0A04020102020204" pitchFamily="34" charset="0"/>
              </a:rPr>
              <a:t> Andrews (71-72)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3314"/>
            <a:ext cx="2649060" cy="5136262"/>
          </a:xfr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116" y="1721202"/>
            <a:ext cx="2995712" cy="513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0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58" y="0"/>
            <a:ext cx="9601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6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0800" y="365125"/>
            <a:ext cx="10642600" cy="395843"/>
          </a:xfrm>
        </p:spPr>
        <p:txBody>
          <a:bodyPr>
            <a:normAutofit fontScale="90000"/>
          </a:bodyPr>
          <a:lstStyle/>
          <a:p>
            <a:r>
              <a:rPr lang="es-ES" sz="4800" dirty="0">
                <a:latin typeface="Arial Black" panose="020B0A04020102020204" pitchFamily="34" charset="0"/>
              </a:rPr>
              <a:t> </a:t>
            </a:r>
            <a:r>
              <a:rPr lang="es-ES" sz="4800" dirty="0" smtClean="0">
                <a:latin typeface="Arial Black" panose="020B0A04020102020204" pitchFamily="34" charset="0"/>
              </a:rPr>
              <a:t>   </a:t>
            </a:r>
            <a:r>
              <a:rPr lang="es-ES" sz="4800" dirty="0" err="1" smtClean="0">
                <a:latin typeface="Arial Black" panose="020B0A04020102020204" pitchFamily="34" charset="0"/>
              </a:rPr>
              <a:t>World</a:t>
            </a:r>
            <a:r>
              <a:rPr lang="es-ES" sz="4800" dirty="0" smtClean="0">
                <a:latin typeface="Arial Black" panose="020B0A04020102020204" pitchFamily="34" charset="0"/>
              </a:rPr>
              <a:t> Trial Champions (I)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13360" y="6507986"/>
            <a:ext cx="3121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Martin </a:t>
            </a:r>
            <a:r>
              <a:rPr lang="es-ES" dirty="0" err="1" smtClean="0">
                <a:latin typeface="Arial Black" panose="020B0A04020102020204" pitchFamily="34" charset="0"/>
              </a:rPr>
              <a:t>Lampkin</a:t>
            </a:r>
            <a:r>
              <a:rPr lang="es-ES" dirty="0" smtClean="0">
                <a:latin typeface="Arial Black" panose="020B0A04020102020204" pitchFamily="34" charset="0"/>
              </a:rPr>
              <a:t> (1975)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734873" y="1295400"/>
            <a:ext cx="412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  </a:t>
            </a:r>
            <a:r>
              <a:rPr lang="es-ES" smtClean="0">
                <a:latin typeface="Arial Black" panose="020B0A04020102020204" pitchFamily="34" charset="0"/>
              </a:rPr>
              <a:t>Yrjö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latin typeface="Arial Black" panose="020B0A04020102020204" pitchFamily="34" charset="0"/>
              </a:rPr>
              <a:t>Vesterinen</a:t>
            </a:r>
            <a:r>
              <a:rPr lang="es-ES" dirty="0" smtClean="0">
                <a:latin typeface="Arial Black" panose="020B0A04020102020204" pitchFamily="34" charset="0"/>
              </a:rPr>
              <a:t> (76,77&amp;78)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007100" y="6548398"/>
            <a:ext cx="341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8217524" y="6507986"/>
            <a:ext cx="401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    Bernie Schreiber (1979)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932" y="1664732"/>
            <a:ext cx="4152687" cy="5152856"/>
          </a:xfrm>
          <a:prstGeom prst="rect">
            <a:avLst/>
          </a:prstGeom>
        </p:spPr>
      </p:pic>
      <p:pic>
        <p:nvPicPr>
          <p:cNvPr id="14" name="Marcador de contenido 1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" y="1171977"/>
            <a:ext cx="3725964" cy="5228823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524" y="1171977"/>
            <a:ext cx="3974476" cy="526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0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0800" y="365125"/>
            <a:ext cx="10642600" cy="395843"/>
          </a:xfrm>
        </p:spPr>
        <p:txBody>
          <a:bodyPr>
            <a:normAutofit fontScale="90000"/>
          </a:bodyPr>
          <a:lstStyle/>
          <a:p>
            <a:r>
              <a:rPr lang="es-ES" sz="4800" dirty="0" smtClean="0">
                <a:latin typeface="Arial Black" panose="020B0A04020102020204" pitchFamily="34" charset="0"/>
              </a:rPr>
              <a:t>   </a:t>
            </a:r>
            <a:r>
              <a:rPr lang="es-ES" sz="4800" dirty="0" err="1" smtClean="0">
                <a:latin typeface="Arial Black" panose="020B0A04020102020204" pitchFamily="34" charset="0"/>
              </a:rPr>
              <a:t>World</a:t>
            </a:r>
            <a:r>
              <a:rPr lang="es-ES" sz="4800" dirty="0" smtClean="0">
                <a:latin typeface="Arial Black" panose="020B0A04020102020204" pitchFamily="34" charset="0"/>
              </a:rPr>
              <a:t> Trial Champions (II)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0" y="6565900"/>
            <a:ext cx="283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ULF KARLSSON (80)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32100" y="1128236"/>
            <a:ext cx="328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GILLES BURGAT (81)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880100" y="6548398"/>
            <a:ext cx="387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EDDY LEJEUNE(82,83 &amp;84)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464365" y="1165123"/>
            <a:ext cx="2768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THIERRY MICHAUD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(85,86 &amp; 88)</a:t>
            </a:r>
          </a:p>
          <a:p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6" y="1165123"/>
            <a:ext cx="2795734" cy="5383275"/>
          </a:xfr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099" y="1664732"/>
            <a:ext cx="2921001" cy="519326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098" y="1165123"/>
            <a:ext cx="3416301" cy="54007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365" y="1873045"/>
            <a:ext cx="2685474" cy="49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0800" y="365125"/>
            <a:ext cx="10642600" cy="395843"/>
          </a:xfrm>
        </p:spPr>
        <p:txBody>
          <a:bodyPr>
            <a:normAutofit fontScale="90000"/>
          </a:bodyPr>
          <a:lstStyle/>
          <a:p>
            <a:r>
              <a:rPr lang="es-ES" sz="4800" dirty="0" smtClean="0">
                <a:latin typeface="Arial Black" panose="020B0A04020102020204" pitchFamily="34" charset="0"/>
              </a:rPr>
              <a:t>   WORLD TRIAL CHAMPIONS</a:t>
            </a:r>
            <a:endParaRPr lang="es-ES" sz="4800" dirty="0">
              <a:latin typeface="Arial Black" panose="020B0A040201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551471" y="1171977"/>
            <a:ext cx="4026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  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007100" y="6548398"/>
            <a:ext cx="341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   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49" y="1171977"/>
            <a:ext cx="2207546" cy="565611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828" y="1201850"/>
            <a:ext cx="1604172" cy="5611305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" y="1171977"/>
            <a:ext cx="2008838" cy="5656119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94" y="1186915"/>
            <a:ext cx="2175506" cy="562624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282" y="1201850"/>
            <a:ext cx="2207546" cy="56262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186914"/>
            <a:ext cx="1979482" cy="562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7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708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" y="0"/>
            <a:ext cx="970788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779520" y="3550920"/>
            <a:ext cx="5166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Black" panose="020B0A04020102020204" pitchFamily="34" charset="0"/>
              </a:rPr>
              <a:t>THANK YOU VERY MUCH</a:t>
            </a:r>
            <a:endParaRPr lang="es-ES" sz="4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02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1157</Words>
  <Application>Microsoft Office PowerPoint</Application>
  <PresentationFormat>Custom</PresentationFormat>
  <Paragraphs>110</Paragraphs>
  <Slides>60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Non official trials Catalonia (Spain):  Trial Sant Antoni, Trial Sant Vicenç de Castellet &amp;  Trial of Viladrau (62-63)(II)</vt:lpstr>
      <vt:lpstr>PowerPoint Presentation</vt:lpstr>
      <vt:lpstr>Challenge Henry Groutards(64-65-66 &amp;67),  Trial Laffrey (64), Trial Saint Cucufa &amp;  1rst Trial Tibidabo (1964)(IV)</vt:lpstr>
      <vt:lpstr>PowerPoint Presentation</vt:lpstr>
      <vt:lpstr>       SAMMY MILLER THE LEGENDS’ GRANDFATHER  2 Times European Champion (1968-1970) 6 times SSTD Winner  Owner a large motorcycle Museum.</vt:lpstr>
      <vt:lpstr>JORDI TARRES 7 times World Trial Champion</vt:lpstr>
      <vt:lpstr>TONI BOU 12+12 times World Trial Champion</vt:lpstr>
      <vt:lpstr>3 AMAZING GENERATIONS</vt:lpstr>
      <vt:lpstr>PowerPoint Presentation</vt:lpstr>
      <vt:lpstr>DOUGIE LAMPKIN 7+5 times World Trial Champion</vt:lpstr>
      <vt:lpstr>43 TITLES WORLD TRIAL CHAMPION TOGETHER</vt:lpstr>
      <vt:lpstr>       LAIA SANZ  13 Times World Trial Champion   </vt:lpstr>
      <vt:lpstr>56 TITLES WORLD TRIAL CHAMPION TOGETHER</vt:lpstr>
      <vt:lpstr>PowerPoint Presentation</vt:lpstr>
      <vt:lpstr>PowerPoint Presentation</vt:lpstr>
      <vt:lpstr>PowerPoint Presentation</vt:lpstr>
      <vt:lpstr>1ST OFICIAL TRIAL: Catalunya(Spain) TIBIDABO 1 NOVEMBER 1964</vt:lpstr>
      <vt:lpstr>PowerPoint Presentation</vt:lpstr>
      <vt:lpstr>PowerPoint Presentation</vt:lpstr>
      <vt:lpstr> RAMON TORRAS TRIBUTE 6 times Spanish Road Champion</vt:lpstr>
      <vt:lpstr>PowerPoint Presentation</vt:lpstr>
      <vt:lpstr>MOTOR CLUB TERRASSA 32 times organizing World Trial Championship</vt:lpstr>
      <vt:lpstr>MOTO CLUB CINGLES 35 editions “els Cingles”</vt:lpstr>
      <vt:lpstr>MOTO CLUB ABADESSES 47 editions “Santigossa”</vt:lpstr>
      <vt:lpstr>EDINBURGH &amp; DISTRICT MOTOR CLUB </vt:lpstr>
      <vt:lpstr>PowerPoint Presentation</vt:lpstr>
      <vt:lpstr>PowerPoint Presentation</vt:lpstr>
      <vt:lpstr>PowerPoint Presentation</vt:lpstr>
      <vt:lpstr>LEGENDARY BRANDS</vt:lpstr>
      <vt:lpstr>PowerPoint Presentation</vt:lpstr>
      <vt:lpstr>PowerPoint Presentation</vt:lpstr>
      <vt:lpstr>JAUME ALGUERSUARI, PERE PI I JOAN BORDAS with the first winner: JAUME SUBIRÀ</vt:lpstr>
      <vt:lpstr>PowerPoint Presentation</vt:lpstr>
      <vt:lpstr>WOMEN TRIAL LEGENDS</vt:lpstr>
      <vt:lpstr>PowerPoint Presentation</vt:lpstr>
      <vt:lpstr>Trialsin jump to trial</vt:lpstr>
      <vt:lpstr>PowerPoint Presentation</vt:lpstr>
      <vt:lpstr>1st Catalunya Trial Champions</vt:lpstr>
      <vt:lpstr>PowerPoint Presentation</vt:lpstr>
      <vt:lpstr>1st Spanish Trial Champions (I)</vt:lpstr>
      <vt:lpstr>   Spanish Trial Champions (II)</vt:lpstr>
      <vt:lpstr>Spanish Trial Champions (III)</vt:lpstr>
      <vt:lpstr>PowerPoint Presentation</vt:lpstr>
      <vt:lpstr>       European Trial Champions (I)</vt:lpstr>
      <vt:lpstr> European Trial Champions (II)</vt:lpstr>
      <vt:lpstr>PowerPoint Presentation</vt:lpstr>
      <vt:lpstr>    World Trial Champions (I)</vt:lpstr>
      <vt:lpstr>   World Trial Champions (II)</vt:lpstr>
      <vt:lpstr>   WORLD TRIAL CHAMPIONS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jean</cp:lastModifiedBy>
  <cp:revision>133</cp:revision>
  <dcterms:created xsi:type="dcterms:W3CDTF">2018-11-07T17:59:58Z</dcterms:created>
  <dcterms:modified xsi:type="dcterms:W3CDTF">2018-11-19T22:45:17Z</dcterms:modified>
</cp:coreProperties>
</file>